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Open Sans Hebrew Bold" panose="020B0604020202020204" charset="-79"/>
      <p:regular r:id="rId27"/>
    </p:embeddedFont>
    <p:embeddedFont>
      <p:font typeface="Cabin Medium" panose="020B0604020202020204" charset="0"/>
      <p:regular r:id="rId28"/>
    </p:embeddedFont>
    <p:embeddedFont>
      <p:font typeface="DejaVu Serif Bold" panose="020B0604020202020204" charset="0"/>
      <p:regular r:id="rId29"/>
    </p:embeddedFont>
    <p:embeddedFont>
      <p:font typeface="DejaVu Serif"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372475" y="1714500"/>
            <a:ext cx="1714858" cy="1656848"/>
          </a:xfrm>
          <a:custGeom>
            <a:avLst/>
            <a:gdLst/>
            <a:ahLst/>
            <a:cxnLst/>
            <a:rect l="l" t="t" r="r" b="b"/>
            <a:pathLst>
              <a:path w="1905715" h="1838383">
                <a:moveTo>
                  <a:pt x="0" y="0"/>
                </a:moveTo>
                <a:lnTo>
                  <a:pt x="1905714" y="0"/>
                </a:lnTo>
                <a:lnTo>
                  <a:pt x="1905714" y="1838383"/>
                </a:lnTo>
                <a:lnTo>
                  <a:pt x="0" y="1838383"/>
                </a:lnTo>
                <a:lnTo>
                  <a:pt x="0" y="0"/>
                </a:lnTo>
                <a:close/>
              </a:path>
            </a:pathLst>
          </a:custGeom>
          <a:blipFill>
            <a:blip r:embed="rId2"/>
            <a:stretch>
              <a:fillRect l="-11035"/>
            </a:stretch>
          </a:blipFill>
        </p:spPr>
      </p:sp>
      <p:grpSp>
        <p:nvGrpSpPr>
          <p:cNvPr id="3" name="Group 3"/>
          <p:cNvGrpSpPr/>
          <p:nvPr/>
        </p:nvGrpSpPr>
        <p:grpSpPr>
          <a:xfrm>
            <a:off x="1914507" y="7312689"/>
            <a:ext cx="5568977" cy="1709775"/>
            <a:chOff x="0" y="0"/>
            <a:chExt cx="7425303" cy="2279700"/>
          </a:xfrm>
        </p:grpSpPr>
        <p:sp>
          <p:nvSpPr>
            <p:cNvPr id="4" name="Freeform 4"/>
            <p:cNvSpPr/>
            <p:nvPr/>
          </p:nvSpPr>
          <p:spPr>
            <a:xfrm>
              <a:off x="0" y="0"/>
              <a:ext cx="7425303" cy="2279700"/>
            </a:xfrm>
            <a:custGeom>
              <a:avLst/>
              <a:gdLst/>
              <a:ahLst/>
              <a:cxnLst/>
              <a:rect l="l" t="t" r="r" b="b"/>
              <a:pathLst>
                <a:path w="7425303" h="2279700">
                  <a:moveTo>
                    <a:pt x="0" y="0"/>
                  </a:moveTo>
                  <a:lnTo>
                    <a:pt x="7425303" y="0"/>
                  </a:lnTo>
                  <a:lnTo>
                    <a:pt x="7425303" y="2279700"/>
                  </a:lnTo>
                  <a:lnTo>
                    <a:pt x="0" y="2279700"/>
                  </a:lnTo>
                  <a:close/>
                </a:path>
              </a:pathLst>
            </a:custGeom>
            <a:solidFill>
              <a:srgbClr val="000000">
                <a:alpha val="0"/>
              </a:srgbClr>
            </a:solidFill>
          </p:spPr>
        </p:sp>
        <p:sp>
          <p:nvSpPr>
            <p:cNvPr id="5" name="TextBox 5"/>
            <p:cNvSpPr txBox="1"/>
            <p:nvPr/>
          </p:nvSpPr>
          <p:spPr>
            <a:xfrm>
              <a:off x="0" y="-9525"/>
              <a:ext cx="7425303" cy="2289225"/>
            </a:xfrm>
            <a:prstGeom prst="rect">
              <a:avLst/>
            </a:prstGeom>
          </p:spPr>
          <p:txBody>
            <a:bodyPr lIns="0" tIns="0" rIns="0" bIns="0" rtlCol="0" anchor="ctr"/>
            <a:lstStyle/>
            <a:p>
              <a:pPr algn="just">
                <a:lnSpc>
                  <a:spcPts val="3960"/>
                </a:lnSpc>
              </a:pPr>
              <a:r>
                <a:rPr lang="en-US" sz="3300" b="1" dirty="0" err="1">
                  <a:solidFill>
                    <a:srgbClr val="004AAD"/>
                  </a:solidFill>
                  <a:latin typeface="DejaVu Serif Bold"/>
                  <a:ea typeface="DejaVu Serif Bold"/>
                  <a:cs typeface="DejaVu Serif Bold"/>
                  <a:sym typeface="DejaVu Serif Bold"/>
                </a:rPr>
                <a:t>Giảng</a:t>
              </a:r>
              <a:r>
                <a:rPr lang="en-US" sz="3300" b="1" dirty="0">
                  <a:solidFill>
                    <a:srgbClr val="004AAD"/>
                  </a:solidFill>
                  <a:latin typeface="DejaVu Serif Bold"/>
                  <a:ea typeface="DejaVu Serif Bold"/>
                  <a:cs typeface="DejaVu Serif Bold"/>
                  <a:sym typeface="DejaVu Serif Bold"/>
                </a:rPr>
                <a:t> </a:t>
              </a:r>
              <a:r>
                <a:rPr lang="en-US" sz="3300" b="1" dirty="0" err="1">
                  <a:solidFill>
                    <a:srgbClr val="004AAD"/>
                  </a:solidFill>
                  <a:latin typeface="DejaVu Serif Bold"/>
                  <a:ea typeface="DejaVu Serif Bold"/>
                  <a:cs typeface="DejaVu Serif Bold"/>
                  <a:sym typeface="DejaVu Serif Bold"/>
                </a:rPr>
                <a:t>viên</a:t>
              </a:r>
              <a:r>
                <a:rPr lang="en-US" sz="3300" b="1" dirty="0">
                  <a:solidFill>
                    <a:srgbClr val="004AAD"/>
                  </a:solidFill>
                  <a:latin typeface="DejaVu Serif Bold"/>
                  <a:ea typeface="DejaVu Serif Bold"/>
                  <a:cs typeface="DejaVu Serif Bold"/>
                  <a:sym typeface="DejaVu Serif Bold"/>
                </a:rPr>
                <a:t> </a:t>
              </a:r>
              <a:r>
                <a:rPr lang="en-US" sz="3300" b="1" dirty="0" err="1">
                  <a:solidFill>
                    <a:srgbClr val="004AAD"/>
                  </a:solidFill>
                  <a:latin typeface="DejaVu Serif Bold"/>
                  <a:ea typeface="DejaVu Serif Bold"/>
                  <a:cs typeface="DejaVu Serif Bold"/>
                  <a:sym typeface="DejaVu Serif Bold"/>
                </a:rPr>
                <a:t>hướng</a:t>
              </a:r>
              <a:r>
                <a:rPr lang="en-US" sz="3300" b="1" dirty="0">
                  <a:solidFill>
                    <a:srgbClr val="004AAD"/>
                  </a:solidFill>
                  <a:latin typeface="DejaVu Serif Bold"/>
                  <a:ea typeface="DejaVu Serif Bold"/>
                  <a:cs typeface="DejaVu Serif Bold"/>
                  <a:sym typeface="DejaVu Serif Bold"/>
                </a:rPr>
                <a:t> </a:t>
              </a:r>
              <a:r>
                <a:rPr lang="en-US" sz="3300" b="1" dirty="0" err="1">
                  <a:solidFill>
                    <a:srgbClr val="004AAD"/>
                  </a:solidFill>
                  <a:latin typeface="DejaVu Serif Bold"/>
                  <a:ea typeface="DejaVu Serif Bold"/>
                  <a:cs typeface="DejaVu Serif Bold"/>
                  <a:sym typeface="DejaVu Serif Bold"/>
                </a:rPr>
                <a:t>dẫn</a:t>
              </a:r>
              <a:r>
                <a:rPr lang="en-US" sz="3300" b="1" dirty="0">
                  <a:solidFill>
                    <a:srgbClr val="004AAD"/>
                  </a:solidFill>
                  <a:latin typeface="DejaVu Serif Bold"/>
                  <a:ea typeface="DejaVu Serif Bold"/>
                  <a:cs typeface="DejaVu Serif Bold"/>
                  <a:sym typeface="DejaVu Serif Bold"/>
                </a:rPr>
                <a:t>:</a:t>
              </a:r>
            </a:p>
            <a:p>
              <a:pPr algn="just">
                <a:lnSpc>
                  <a:spcPts val="3960"/>
                </a:lnSpc>
              </a:pPr>
              <a:r>
                <a:rPr lang="en-US" sz="3300" dirty="0" err="1">
                  <a:solidFill>
                    <a:srgbClr val="000000"/>
                  </a:solidFill>
                  <a:latin typeface="DejaVu Serif"/>
                  <a:ea typeface="DejaVu Serif"/>
                  <a:cs typeface="DejaVu Serif"/>
                  <a:sym typeface="DejaVu Serif"/>
                </a:rPr>
                <a:t>Nguyễn</a:t>
              </a:r>
              <a:r>
                <a:rPr lang="en-US" sz="3300" dirty="0">
                  <a:solidFill>
                    <a:srgbClr val="000000"/>
                  </a:solidFill>
                  <a:latin typeface="DejaVu Serif"/>
                  <a:ea typeface="DejaVu Serif"/>
                  <a:cs typeface="DejaVu Serif"/>
                  <a:sym typeface="DejaVu Serif"/>
                </a:rPr>
                <a:t> </a:t>
              </a:r>
              <a:r>
                <a:rPr lang="en-US" sz="3300" dirty="0" err="1">
                  <a:solidFill>
                    <a:srgbClr val="000000"/>
                  </a:solidFill>
                  <a:latin typeface="DejaVu Serif"/>
                  <a:ea typeface="DejaVu Serif"/>
                  <a:cs typeface="DejaVu Serif"/>
                  <a:sym typeface="DejaVu Serif"/>
                </a:rPr>
                <a:t>Ngọc</a:t>
              </a:r>
              <a:r>
                <a:rPr lang="en-US" sz="3300" dirty="0">
                  <a:solidFill>
                    <a:srgbClr val="000000"/>
                  </a:solidFill>
                  <a:latin typeface="DejaVu Serif"/>
                  <a:ea typeface="DejaVu Serif"/>
                  <a:cs typeface="DejaVu Serif"/>
                  <a:sym typeface="DejaVu Serif"/>
                </a:rPr>
                <a:t> </a:t>
              </a:r>
              <a:r>
                <a:rPr lang="en-US" sz="3300" dirty="0" err="1">
                  <a:solidFill>
                    <a:srgbClr val="000000"/>
                  </a:solidFill>
                  <a:latin typeface="DejaVu Serif"/>
                  <a:ea typeface="DejaVu Serif"/>
                  <a:cs typeface="DejaVu Serif"/>
                  <a:sym typeface="DejaVu Serif"/>
                </a:rPr>
                <a:t>Đan</a:t>
              </a:r>
              <a:r>
                <a:rPr lang="en-US" sz="3300" dirty="0">
                  <a:solidFill>
                    <a:srgbClr val="000000"/>
                  </a:solidFill>
                  <a:latin typeface="DejaVu Serif"/>
                  <a:ea typeface="DejaVu Serif"/>
                  <a:cs typeface="DejaVu Serif"/>
                  <a:sym typeface="DejaVu Serif"/>
                </a:rPr>
                <a:t> </a:t>
              </a:r>
              <a:r>
                <a:rPr lang="en-US" sz="3300" dirty="0" err="1">
                  <a:solidFill>
                    <a:srgbClr val="000000"/>
                  </a:solidFill>
                  <a:latin typeface="DejaVu Serif"/>
                  <a:ea typeface="DejaVu Serif"/>
                  <a:cs typeface="DejaVu Serif"/>
                  <a:sym typeface="DejaVu Serif"/>
                </a:rPr>
                <a:t>Thanh</a:t>
              </a:r>
              <a:endParaRPr lang="en-US" sz="3300" dirty="0">
                <a:solidFill>
                  <a:srgbClr val="000000"/>
                </a:solidFill>
                <a:latin typeface="DejaVu Serif"/>
                <a:ea typeface="DejaVu Serif"/>
                <a:cs typeface="DejaVu Serif"/>
                <a:sym typeface="DejaVu Serif"/>
              </a:endParaRPr>
            </a:p>
            <a:p>
              <a:pPr algn="just">
                <a:lnSpc>
                  <a:spcPts val="3960"/>
                </a:lnSpc>
              </a:pPr>
              <a:endParaRPr lang="en-US" sz="3300" dirty="0">
                <a:solidFill>
                  <a:srgbClr val="000000"/>
                </a:solidFill>
                <a:latin typeface="DejaVu Serif"/>
                <a:ea typeface="DejaVu Serif"/>
                <a:cs typeface="DejaVu Serif"/>
                <a:sym typeface="DejaVu Serif"/>
              </a:endParaRPr>
            </a:p>
          </p:txBody>
        </p:sp>
      </p:grpSp>
      <p:sp>
        <p:nvSpPr>
          <p:cNvPr id="6" name="Freeform 6"/>
          <p:cNvSpPr/>
          <p:nvPr/>
        </p:nvSpPr>
        <p:spPr>
          <a:xfrm>
            <a:off x="-5722450" y="-1086505"/>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7" name="Freeform 7"/>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grpSp>
        <p:nvGrpSpPr>
          <p:cNvPr id="8" name="Group 8"/>
          <p:cNvGrpSpPr/>
          <p:nvPr/>
        </p:nvGrpSpPr>
        <p:grpSpPr>
          <a:xfrm>
            <a:off x="9545657" y="7312689"/>
            <a:ext cx="7921344" cy="2700210"/>
            <a:chOff x="0" y="0"/>
            <a:chExt cx="10561791" cy="3600279"/>
          </a:xfrm>
        </p:grpSpPr>
        <p:sp>
          <p:nvSpPr>
            <p:cNvPr id="9" name="Freeform 9"/>
            <p:cNvSpPr/>
            <p:nvPr/>
          </p:nvSpPr>
          <p:spPr>
            <a:xfrm>
              <a:off x="0" y="0"/>
              <a:ext cx="10561791" cy="3600279"/>
            </a:xfrm>
            <a:custGeom>
              <a:avLst/>
              <a:gdLst/>
              <a:ahLst/>
              <a:cxnLst/>
              <a:rect l="l" t="t" r="r" b="b"/>
              <a:pathLst>
                <a:path w="10561791" h="3600279">
                  <a:moveTo>
                    <a:pt x="0" y="0"/>
                  </a:moveTo>
                  <a:lnTo>
                    <a:pt x="10561791" y="0"/>
                  </a:lnTo>
                  <a:lnTo>
                    <a:pt x="10561791" y="3600279"/>
                  </a:lnTo>
                  <a:lnTo>
                    <a:pt x="0" y="3600279"/>
                  </a:lnTo>
                  <a:close/>
                </a:path>
              </a:pathLst>
            </a:custGeom>
            <a:solidFill>
              <a:srgbClr val="000000">
                <a:alpha val="0"/>
              </a:srgbClr>
            </a:solidFill>
          </p:spPr>
        </p:sp>
        <p:sp>
          <p:nvSpPr>
            <p:cNvPr id="10" name="TextBox 10"/>
            <p:cNvSpPr txBox="1"/>
            <p:nvPr/>
          </p:nvSpPr>
          <p:spPr>
            <a:xfrm>
              <a:off x="0" y="-9525"/>
              <a:ext cx="10561791" cy="3609804"/>
            </a:xfrm>
            <a:prstGeom prst="rect">
              <a:avLst/>
            </a:prstGeom>
          </p:spPr>
          <p:txBody>
            <a:bodyPr lIns="0" tIns="0" rIns="0" bIns="0" rtlCol="0" anchor="ctr"/>
            <a:lstStyle/>
            <a:p>
              <a:pPr algn="just">
                <a:lnSpc>
                  <a:spcPts val="3960"/>
                </a:lnSpc>
              </a:pPr>
              <a:r>
                <a:rPr lang="en-US" sz="3300" b="1">
                  <a:solidFill>
                    <a:srgbClr val="004AAD"/>
                  </a:solidFill>
                  <a:latin typeface="DejaVu Serif Bold"/>
                  <a:ea typeface="DejaVu Serif Bold"/>
                  <a:cs typeface="DejaVu Serif Bold"/>
                  <a:sym typeface="DejaVu Serif Bold"/>
                </a:rPr>
                <a:t>Nhóm thực hiện: </a:t>
              </a:r>
            </a:p>
            <a:p>
              <a:pPr algn="just">
                <a:lnSpc>
                  <a:spcPts val="3960"/>
                </a:lnSpc>
              </a:pPr>
              <a:r>
                <a:rPr lang="en-US" sz="3300">
                  <a:solidFill>
                    <a:srgbClr val="000000"/>
                  </a:solidFill>
                  <a:latin typeface="DejaVu Serif"/>
                  <a:ea typeface="DejaVu Serif"/>
                  <a:cs typeface="DejaVu Serif"/>
                  <a:sym typeface="DejaVu Serif"/>
                </a:rPr>
                <a:t>  Trần Thị Thùy Dương - 110121267</a:t>
              </a:r>
            </a:p>
            <a:p>
              <a:pPr algn="just">
                <a:lnSpc>
                  <a:spcPts val="3960"/>
                </a:lnSpc>
              </a:pPr>
              <a:r>
                <a:rPr lang="en-US" sz="3300">
                  <a:solidFill>
                    <a:srgbClr val="000000"/>
                  </a:solidFill>
                  <a:latin typeface="DejaVu Serif"/>
                  <a:ea typeface="DejaVu Serif"/>
                  <a:cs typeface="DejaVu Serif"/>
                  <a:sym typeface="DejaVu Serif"/>
                </a:rPr>
                <a:t>  Nguyễn Quốc Khánh  - 110121222  </a:t>
              </a:r>
            </a:p>
            <a:p>
              <a:pPr algn="just">
                <a:lnSpc>
                  <a:spcPts val="3960"/>
                </a:lnSpc>
              </a:pPr>
              <a:r>
                <a:rPr lang="en-US" sz="3300">
                  <a:solidFill>
                    <a:srgbClr val="000000"/>
                  </a:solidFill>
                  <a:latin typeface="DejaVu Serif"/>
                  <a:ea typeface="DejaVu Serif"/>
                  <a:cs typeface="DejaVu Serif"/>
                  <a:sym typeface="DejaVu Serif"/>
                </a:rPr>
                <a:t>  Nguyễn Khánh Băng  - 110121248</a:t>
              </a:r>
            </a:p>
            <a:p>
              <a:pPr algn="just">
                <a:lnSpc>
                  <a:spcPts val="3960"/>
                </a:lnSpc>
              </a:pPr>
              <a:endParaRPr lang="en-US" sz="3300">
                <a:solidFill>
                  <a:srgbClr val="000000"/>
                </a:solidFill>
                <a:latin typeface="DejaVu Serif"/>
                <a:ea typeface="DejaVu Serif"/>
                <a:cs typeface="DejaVu Serif"/>
                <a:sym typeface="DejaVu Serif"/>
              </a:endParaRPr>
            </a:p>
          </p:txBody>
        </p:sp>
      </p:grpSp>
      <p:sp>
        <p:nvSpPr>
          <p:cNvPr id="11" name="TextBox 11"/>
          <p:cNvSpPr txBox="1"/>
          <p:nvPr/>
        </p:nvSpPr>
        <p:spPr>
          <a:xfrm>
            <a:off x="1485734" y="3924300"/>
            <a:ext cx="16119846" cy="2161545"/>
          </a:xfrm>
          <a:prstGeom prst="rect">
            <a:avLst/>
          </a:prstGeom>
        </p:spPr>
        <p:txBody>
          <a:bodyPr lIns="0" tIns="0" rIns="0" bIns="0" rtlCol="0" anchor="t">
            <a:spAutoFit/>
          </a:bodyPr>
          <a:lstStyle/>
          <a:p>
            <a:pPr algn="ctr">
              <a:lnSpc>
                <a:spcPts val="8699"/>
              </a:lnSpc>
            </a:pPr>
            <a:r>
              <a:rPr lang="en-US" sz="6600" b="1" spc="-115" dirty="0">
                <a:solidFill>
                  <a:srgbClr val="FF3131"/>
                </a:solidFill>
                <a:latin typeface="Times New Roman" pitchFamily="18" charset="0"/>
                <a:ea typeface="DejaVu Serif Bold"/>
                <a:cs typeface="Times New Roman" pitchFamily="18" charset="0"/>
                <a:sym typeface="DejaVu Serif Bold"/>
              </a:rPr>
              <a:t>XÂY DỰNG WEBSITE </a:t>
            </a:r>
          </a:p>
          <a:p>
            <a:pPr marL="0" lvl="0" indent="0" algn="ctr">
              <a:lnSpc>
                <a:spcPts val="8699"/>
              </a:lnSpc>
            </a:pPr>
            <a:r>
              <a:rPr lang="en-US" sz="6600" b="1" spc="-115" dirty="0" smtClean="0">
                <a:solidFill>
                  <a:srgbClr val="FF3131"/>
                </a:solidFill>
                <a:latin typeface="Times New Roman" pitchFamily="18" charset="0"/>
                <a:ea typeface="DejaVu Serif Bold"/>
                <a:cs typeface="Times New Roman" pitchFamily="18" charset="0"/>
                <a:sym typeface="DejaVu Serif Bold"/>
              </a:rPr>
              <a:t>HỖ </a:t>
            </a:r>
            <a:r>
              <a:rPr lang="en-US" sz="6600" b="1" spc="-115" dirty="0">
                <a:solidFill>
                  <a:srgbClr val="FF3131"/>
                </a:solidFill>
                <a:latin typeface="Times New Roman" pitchFamily="18" charset="0"/>
                <a:ea typeface="DejaVu Serif Bold"/>
                <a:cs typeface="Times New Roman" pitchFamily="18" charset="0"/>
                <a:sym typeface="DejaVu Serif Bold"/>
              </a:rPr>
              <a:t>TRỢ ĐẶT PHÒNG KHÁCH SẠN </a:t>
            </a:r>
          </a:p>
        </p:txBody>
      </p:sp>
      <p:sp>
        <p:nvSpPr>
          <p:cNvPr id="12" name="TextBox 12"/>
          <p:cNvSpPr txBox="1"/>
          <p:nvPr/>
        </p:nvSpPr>
        <p:spPr>
          <a:xfrm>
            <a:off x="6042529" y="150165"/>
            <a:ext cx="6202943" cy="1124456"/>
          </a:xfrm>
          <a:prstGeom prst="rect">
            <a:avLst/>
          </a:prstGeom>
        </p:spPr>
        <p:txBody>
          <a:bodyPr lIns="0" tIns="0" rIns="0" bIns="0" rtlCol="0" anchor="t">
            <a:spAutoFit/>
          </a:bodyPr>
          <a:lstStyle/>
          <a:p>
            <a:pPr algn="ctr">
              <a:lnSpc>
                <a:spcPts val="5255"/>
              </a:lnSpc>
            </a:pPr>
            <a:r>
              <a:rPr lang="en-US" sz="3503" b="1" spc="21" dirty="0">
                <a:solidFill>
                  <a:srgbClr val="000000"/>
                </a:solidFill>
                <a:latin typeface="Cabin Medium"/>
                <a:ea typeface="Cabin Medium"/>
                <a:cs typeface="Cabin Medium"/>
                <a:sym typeface="Cabin Medium"/>
              </a:rPr>
              <a:t>TRƯỜNG ĐẠI HỌC TRÀ VINH</a:t>
            </a:r>
          </a:p>
          <a:p>
            <a:pPr marL="0" lvl="0" indent="0" algn="ctr">
              <a:lnSpc>
                <a:spcPts val="3699"/>
              </a:lnSpc>
            </a:pPr>
            <a:r>
              <a:rPr lang="en-US" sz="2466" b="1" spc="14" dirty="0">
                <a:solidFill>
                  <a:srgbClr val="000000"/>
                </a:solidFill>
                <a:latin typeface="Cabin Medium"/>
                <a:ea typeface="Cabin Medium"/>
                <a:cs typeface="Cabin Medium"/>
                <a:sym typeface="Cabin Medium"/>
              </a:rPr>
              <a:t>KHOA KỸ THUẬT &amp; CÔNG NGHỆ</a:t>
            </a:r>
          </a:p>
        </p:txBody>
      </p:sp>
      <p:sp>
        <p:nvSpPr>
          <p:cNvPr id="13" name="Freeform 13"/>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grpSp>
        <p:nvGrpSpPr>
          <p:cNvPr id="4" name="Group 4"/>
          <p:cNvGrpSpPr/>
          <p:nvPr/>
        </p:nvGrpSpPr>
        <p:grpSpPr>
          <a:xfrm>
            <a:off x="3012449" y="1762148"/>
            <a:ext cx="12038195" cy="6762703"/>
            <a:chOff x="0" y="0"/>
            <a:chExt cx="16050926" cy="9016938"/>
          </a:xfrm>
        </p:grpSpPr>
        <p:pic>
          <p:nvPicPr>
            <p:cNvPr id="5" name="Picture 5"/>
            <p:cNvPicPr>
              <a:picLocks noChangeAspect="1"/>
            </p:cNvPicPr>
            <p:nvPr/>
          </p:nvPicPr>
          <p:blipFill>
            <a:blip r:embed="rId3"/>
            <a:srcRect t="155" b="155"/>
            <a:stretch>
              <a:fillRect/>
            </a:stretch>
          </p:blipFill>
          <p:spPr>
            <a:xfrm>
              <a:off x="0" y="0"/>
              <a:ext cx="16050926" cy="9016938"/>
            </a:xfrm>
            <a:prstGeom prst="rect">
              <a:avLst/>
            </a:prstGeom>
          </p:spPr>
        </p:pic>
      </p:grpSp>
      <p:sp>
        <p:nvSpPr>
          <p:cNvPr id="6" name="Freeform 6"/>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sp>
        <p:nvSpPr>
          <p:cNvPr id="7" name="TextBox 7"/>
          <p:cNvSpPr txBox="1"/>
          <p:nvPr/>
        </p:nvSpPr>
        <p:spPr>
          <a:xfrm>
            <a:off x="633526" y="634077"/>
            <a:ext cx="12991571"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Ả"/>
                <a:ea typeface="Now Bold"/>
                <a:cs typeface="Now Bold"/>
                <a:sym typeface="Now Bold"/>
              </a:rPr>
              <a:t>3-PHÂN TÍCH HỆ THỐNG</a:t>
            </a:r>
          </a:p>
        </p:txBody>
      </p:sp>
      <p:sp>
        <p:nvSpPr>
          <p:cNvPr id="8" name="TextBox 8"/>
          <p:cNvSpPr txBox="1"/>
          <p:nvPr/>
        </p:nvSpPr>
        <p:spPr>
          <a:xfrm>
            <a:off x="8415419" y="8797487"/>
            <a:ext cx="2485121" cy="384849"/>
          </a:xfrm>
          <a:prstGeom prst="rect">
            <a:avLst/>
          </a:prstGeom>
        </p:spPr>
        <p:txBody>
          <a:bodyPr lIns="0" tIns="0" rIns="0" bIns="0" rtlCol="0" anchor="t">
            <a:spAutoFit/>
          </a:bodyPr>
          <a:lstStyle/>
          <a:p>
            <a:pPr algn="just">
              <a:lnSpc>
                <a:spcPts val="3221"/>
              </a:lnSpc>
            </a:pPr>
            <a:r>
              <a:rPr lang="en-US" sz="2640" dirty="0">
                <a:solidFill>
                  <a:srgbClr val="000000"/>
                </a:solidFill>
                <a:latin typeface="AẢ"/>
                <a:ea typeface="Now"/>
                <a:cs typeface="Now"/>
                <a:sym typeface="Now"/>
              </a:rPr>
              <a:t>LƯỢC ĐỒ LỚP</a:t>
            </a:r>
          </a:p>
        </p:txBody>
      </p:sp>
      <p:sp>
        <p:nvSpPr>
          <p:cNvPr id="9" name="Freeform 9"/>
          <p:cNvSpPr/>
          <p:nvPr/>
        </p:nvSpPr>
        <p:spPr>
          <a:xfrm>
            <a:off x="16493917" y="8887572"/>
            <a:ext cx="1075520" cy="1075520"/>
          </a:xfrm>
          <a:custGeom>
            <a:avLst/>
            <a:gdLst/>
            <a:ahLst/>
            <a:cxnLst/>
            <a:rect l="l" t="t" r="r" b="b"/>
            <a:pathLst>
              <a:path w="1075520" h="1075520">
                <a:moveTo>
                  <a:pt x="0" y="0"/>
                </a:moveTo>
                <a:lnTo>
                  <a:pt x="1075521" y="0"/>
                </a:lnTo>
                <a:lnTo>
                  <a:pt x="1075521" y="1075520"/>
                </a:lnTo>
                <a:lnTo>
                  <a:pt x="0" y="1075520"/>
                </a:lnTo>
                <a:lnTo>
                  <a:pt x="0" y="0"/>
                </a:lnTo>
                <a:close/>
              </a:path>
            </a:pathLst>
          </a:custGeom>
          <a:blipFill>
            <a:blip r:embed="rId5"/>
            <a:stretch>
              <a:fillRect/>
            </a:stretch>
          </a:blipFill>
        </p:spPr>
      </p:sp>
      <p:sp>
        <p:nvSpPr>
          <p:cNvPr id="10" name="TextBox 10"/>
          <p:cNvSpPr txBox="1"/>
          <p:nvPr/>
        </p:nvSpPr>
        <p:spPr>
          <a:xfrm>
            <a:off x="16892875" y="9210675"/>
            <a:ext cx="294481" cy="534035"/>
          </a:xfrm>
          <a:prstGeom prst="rect">
            <a:avLst/>
          </a:prstGeom>
        </p:spPr>
        <p:txBody>
          <a:bodyPr lIns="0" tIns="0" rIns="0" bIns="0" rtlCol="0" anchor="t">
            <a:spAutoFit/>
          </a:bodyPr>
          <a:lstStyle/>
          <a:p>
            <a:pPr algn="ctr">
              <a:lnSpc>
                <a:spcPts val="4270"/>
              </a:lnSpc>
              <a:spcBef>
                <a:spcPct val="0"/>
              </a:spcBef>
            </a:pPr>
            <a:r>
              <a:rPr lang="en-US" sz="3500">
                <a:solidFill>
                  <a:srgbClr val="004AAD"/>
                </a:solidFill>
                <a:latin typeface="AẢ"/>
                <a:ea typeface="Now"/>
                <a:cs typeface="Now"/>
                <a:sym typeface="Now"/>
              </a:rPr>
              <a:t>9</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4" name="Freeform 4"/>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5" name="TextBox 5"/>
          <p:cNvSpPr txBox="1"/>
          <p:nvPr/>
        </p:nvSpPr>
        <p:spPr>
          <a:xfrm>
            <a:off x="6027315" y="9444355"/>
            <a:ext cx="7228244" cy="443391"/>
          </a:xfrm>
          <a:prstGeom prst="rect">
            <a:avLst/>
          </a:prstGeom>
        </p:spPr>
        <p:txBody>
          <a:bodyPr lIns="0" tIns="0" rIns="0" bIns="0" rtlCol="0" anchor="t">
            <a:spAutoFit/>
          </a:bodyPr>
          <a:lstStyle/>
          <a:p>
            <a:pPr algn="r">
              <a:lnSpc>
                <a:spcPts val="3660"/>
              </a:lnSpc>
            </a:pPr>
            <a:r>
              <a:rPr lang="en-US" sz="3000" dirty="0">
                <a:solidFill>
                  <a:srgbClr val="000000"/>
                </a:solidFill>
                <a:latin typeface="AẢ"/>
                <a:ea typeface="Now Bold"/>
                <a:cs typeface="Now Bold"/>
                <a:sym typeface="Now Bold"/>
              </a:rPr>
              <a:t>SƠ ĐỒ WEBSITE PHÍA QUẢN TRỊ VIÊN</a:t>
            </a:r>
          </a:p>
        </p:txBody>
      </p:sp>
      <p:sp>
        <p:nvSpPr>
          <p:cNvPr id="6" name="TextBox 6"/>
          <p:cNvSpPr txBox="1"/>
          <p:nvPr/>
        </p:nvSpPr>
        <p:spPr>
          <a:xfrm>
            <a:off x="633526" y="634077"/>
            <a:ext cx="12991571"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Ả"/>
                <a:ea typeface="Now Bold"/>
                <a:cs typeface="Now Bold"/>
                <a:sym typeface="Now Bold"/>
              </a:rPr>
              <a:t>3-PHÂN TÍCH HỆ THỐNG</a:t>
            </a:r>
          </a:p>
        </p:txBody>
      </p:sp>
      <p:sp>
        <p:nvSpPr>
          <p:cNvPr id="7" name="Freeform 7"/>
          <p:cNvSpPr/>
          <p:nvPr/>
        </p:nvSpPr>
        <p:spPr>
          <a:xfrm>
            <a:off x="16486967" y="8849472"/>
            <a:ext cx="1106298" cy="1106298"/>
          </a:xfrm>
          <a:custGeom>
            <a:avLst/>
            <a:gdLst/>
            <a:ahLst/>
            <a:cxnLst/>
            <a:rect l="l" t="t" r="r" b="b"/>
            <a:pathLst>
              <a:path w="1106298" h="1106298">
                <a:moveTo>
                  <a:pt x="0" y="0"/>
                </a:moveTo>
                <a:lnTo>
                  <a:pt x="1106298" y="0"/>
                </a:lnTo>
                <a:lnTo>
                  <a:pt x="1106298" y="1106298"/>
                </a:lnTo>
                <a:lnTo>
                  <a:pt x="0" y="1106298"/>
                </a:lnTo>
                <a:lnTo>
                  <a:pt x="0" y="0"/>
                </a:lnTo>
                <a:close/>
              </a:path>
            </a:pathLst>
          </a:custGeom>
          <a:blipFill>
            <a:blip r:embed="rId4"/>
            <a:stretch>
              <a:fillRect/>
            </a:stretch>
          </a:blipFill>
        </p:spPr>
      </p:sp>
      <p:sp>
        <p:nvSpPr>
          <p:cNvPr id="8" name="TextBox 8"/>
          <p:cNvSpPr txBox="1"/>
          <p:nvPr/>
        </p:nvSpPr>
        <p:spPr>
          <a:xfrm>
            <a:off x="16591543" y="9191625"/>
            <a:ext cx="897146"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10</a:t>
            </a:r>
          </a:p>
        </p:txBody>
      </p:sp>
      <p:grpSp>
        <p:nvGrpSpPr>
          <p:cNvPr id="9" name="Group 9"/>
          <p:cNvGrpSpPr/>
          <p:nvPr/>
        </p:nvGrpSpPr>
        <p:grpSpPr>
          <a:xfrm>
            <a:off x="1632558" y="1818217"/>
            <a:ext cx="14854409" cy="7344353"/>
            <a:chOff x="0" y="0"/>
            <a:chExt cx="19805878" cy="9792471"/>
          </a:xfrm>
        </p:grpSpPr>
        <p:pic>
          <p:nvPicPr>
            <p:cNvPr id="10" name="Picture 10"/>
            <p:cNvPicPr>
              <a:picLocks noChangeAspect="1"/>
            </p:cNvPicPr>
            <p:nvPr/>
          </p:nvPicPr>
          <p:blipFill>
            <a:blip r:embed="rId5"/>
            <a:srcRect l="773" r="773"/>
            <a:stretch>
              <a:fillRect/>
            </a:stretch>
          </p:blipFill>
          <p:spPr>
            <a:xfrm>
              <a:off x="0" y="0"/>
              <a:ext cx="19805878" cy="9792471"/>
            </a:xfrm>
            <a:prstGeom prst="rect">
              <a:avLst/>
            </a:prstGeom>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4" name="Freeform 4"/>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grpSp>
        <p:nvGrpSpPr>
          <p:cNvPr id="5" name="Group 5"/>
          <p:cNvGrpSpPr/>
          <p:nvPr/>
        </p:nvGrpSpPr>
        <p:grpSpPr>
          <a:xfrm>
            <a:off x="2296389" y="1783310"/>
            <a:ext cx="13695221" cy="7474990"/>
            <a:chOff x="0" y="0"/>
            <a:chExt cx="18260295" cy="9966653"/>
          </a:xfrm>
        </p:grpSpPr>
        <p:pic>
          <p:nvPicPr>
            <p:cNvPr id="6" name="Picture 6"/>
            <p:cNvPicPr>
              <a:picLocks noChangeAspect="1"/>
            </p:cNvPicPr>
            <p:nvPr/>
          </p:nvPicPr>
          <p:blipFill>
            <a:blip r:embed="rId4"/>
            <a:srcRect t="642" b="642"/>
            <a:stretch>
              <a:fillRect/>
            </a:stretch>
          </p:blipFill>
          <p:spPr>
            <a:xfrm>
              <a:off x="0" y="0"/>
              <a:ext cx="18260295" cy="9966653"/>
            </a:xfrm>
            <a:prstGeom prst="rect">
              <a:avLst/>
            </a:prstGeom>
          </p:spPr>
        </p:pic>
      </p:grpSp>
      <p:sp>
        <p:nvSpPr>
          <p:cNvPr id="7" name="TextBox 7"/>
          <p:cNvSpPr txBox="1"/>
          <p:nvPr/>
        </p:nvSpPr>
        <p:spPr>
          <a:xfrm>
            <a:off x="633526" y="634077"/>
            <a:ext cx="12991571"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Ả"/>
                <a:ea typeface="Now Bold"/>
                <a:cs typeface="Now Bold"/>
                <a:sym typeface="Now Bold"/>
              </a:rPr>
              <a:t>3-PHÂN TÍCH HỆ THỐNG</a:t>
            </a:r>
          </a:p>
        </p:txBody>
      </p:sp>
      <p:sp>
        <p:nvSpPr>
          <p:cNvPr id="8" name="TextBox 8"/>
          <p:cNvSpPr txBox="1"/>
          <p:nvPr/>
        </p:nvSpPr>
        <p:spPr>
          <a:xfrm>
            <a:off x="3678270" y="9634460"/>
            <a:ext cx="10931460" cy="443391"/>
          </a:xfrm>
          <a:prstGeom prst="rect">
            <a:avLst/>
          </a:prstGeom>
        </p:spPr>
        <p:txBody>
          <a:bodyPr lIns="0" tIns="0" rIns="0" bIns="0" rtlCol="0" anchor="t">
            <a:spAutoFit/>
          </a:bodyPr>
          <a:lstStyle/>
          <a:p>
            <a:pPr algn="just">
              <a:lnSpc>
                <a:spcPts val="3660"/>
              </a:lnSpc>
            </a:pPr>
            <a:r>
              <a:rPr lang="en-US" sz="3000" dirty="0">
                <a:solidFill>
                  <a:srgbClr val="000000"/>
                </a:solidFill>
                <a:latin typeface="AẢ"/>
                <a:ea typeface="Now Bold"/>
                <a:cs typeface="Now Bold"/>
                <a:sym typeface="Now Bold"/>
              </a:rPr>
              <a:t>SƠ ĐỒ WEBSITE PHÍA NGƯỜI DÙNG LÀ DOANH NGHIỆP</a:t>
            </a:r>
          </a:p>
        </p:txBody>
      </p:sp>
      <p:sp>
        <p:nvSpPr>
          <p:cNvPr id="9" name="Freeform 9"/>
          <p:cNvSpPr/>
          <p:nvPr/>
        </p:nvSpPr>
        <p:spPr>
          <a:xfrm>
            <a:off x="16486967" y="8849472"/>
            <a:ext cx="1106298" cy="1106298"/>
          </a:xfrm>
          <a:custGeom>
            <a:avLst/>
            <a:gdLst/>
            <a:ahLst/>
            <a:cxnLst/>
            <a:rect l="l" t="t" r="r" b="b"/>
            <a:pathLst>
              <a:path w="1106298" h="1106298">
                <a:moveTo>
                  <a:pt x="0" y="0"/>
                </a:moveTo>
                <a:lnTo>
                  <a:pt x="1106298" y="0"/>
                </a:lnTo>
                <a:lnTo>
                  <a:pt x="1106298" y="1106298"/>
                </a:lnTo>
                <a:lnTo>
                  <a:pt x="0" y="1106298"/>
                </a:lnTo>
                <a:lnTo>
                  <a:pt x="0" y="0"/>
                </a:lnTo>
                <a:close/>
              </a:path>
            </a:pathLst>
          </a:custGeom>
          <a:blipFill>
            <a:blip r:embed="rId5"/>
            <a:stretch>
              <a:fillRect/>
            </a:stretch>
          </a:blipFill>
        </p:spPr>
      </p:sp>
      <p:sp>
        <p:nvSpPr>
          <p:cNvPr id="10" name="TextBox 10"/>
          <p:cNvSpPr txBox="1"/>
          <p:nvPr/>
        </p:nvSpPr>
        <p:spPr>
          <a:xfrm>
            <a:off x="16678244" y="9191625"/>
            <a:ext cx="723743"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11</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grpSp>
        <p:nvGrpSpPr>
          <p:cNvPr id="3" name="Group 3"/>
          <p:cNvGrpSpPr/>
          <p:nvPr/>
        </p:nvGrpSpPr>
        <p:grpSpPr>
          <a:xfrm>
            <a:off x="4038454" y="1225372"/>
            <a:ext cx="10211092" cy="8177249"/>
            <a:chOff x="0" y="0"/>
            <a:chExt cx="13614790" cy="10902999"/>
          </a:xfrm>
        </p:grpSpPr>
        <p:pic>
          <p:nvPicPr>
            <p:cNvPr id="4" name="Picture 4"/>
            <p:cNvPicPr>
              <a:picLocks noChangeAspect="1"/>
            </p:cNvPicPr>
            <p:nvPr/>
          </p:nvPicPr>
          <p:blipFill>
            <a:blip r:embed="rId3"/>
            <a:srcRect t="212" b="212"/>
            <a:stretch>
              <a:fillRect/>
            </a:stretch>
          </p:blipFill>
          <p:spPr>
            <a:xfrm>
              <a:off x="0" y="0"/>
              <a:ext cx="13614790" cy="10902999"/>
            </a:xfrm>
            <a:prstGeom prst="rect">
              <a:avLst/>
            </a:prstGeom>
          </p:spPr>
        </p:pic>
      </p:grpSp>
      <p:sp>
        <p:nvSpPr>
          <p:cNvPr id="5" name="Freeform 5"/>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sp>
        <p:nvSpPr>
          <p:cNvPr id="6" name="Freeform 6"/>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sp>
        <p:nvSpPr>
          <p:cNvPr id="7" name="TextBox 7"/>
          <p:cNvSpPr txBox="1"/>
          <p:nvPr/>
        </p:nvSpPr>
        <p:spPr>
          <a:xfrm>
            <a:off x="5286737" y="9599510"/>
            <a:ext cx="7714527" cy="443391"/>
          </a:xfrm>
          <a:prstGeom prst="rect">
            <a:avLst/>
          </a:prstGeom>
        </p:spPr>
        <p:txBody>
          <a:bodyPr lIns="0" tIns="0" rIns="0" bIns="0" rtlCol="0" anchor="t">
            <a:spAutoFit/>
          </a:bodyPr>
          <a:lstStyle/>
          <a:p>
            <a:pPr algn="l">
              <a:lnSpc>
                <a:spcPts val="3660"/>
              </a:lnSpc>
            </a:pPr>
            <a:r>
              <a:rPr lang="en-US" sz="3000" dirty="0">
                <a:solidFill>
                  <a:srgbClr val="000000"/>
                </a:solidFill>
                <a:latin typeface="AẢ"/>
                <a:ea typeface="Now Bold"/>
                <a:cs typeface="Now Bold"/>
                <a:sym typeface="Now Bold"/>
              </a:rPr>
              <a:t>SƠ ĐỒ WEBSITE PHÍA NGƯỜI DÙNG</a:t>
            </a:r>
          </a:p>
        </p:txBody>
      </p:sp>
      <p:sp>
        <p:nvSpPr>
          <p:cNvPr id="8" name="TextBox 8"/>
          <p:cNvSpPr txBox="1"/>
          <p:nvPr/>
        </p:nvSpPr>
        <p:spPr>
          <a:xfrm>
            <a:off x="0" y="100279"/>
            <a:ext cx="12991571"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Ả"/>
                <a:ea typeface="Now Bold"/>
                <a:cs typeface="Now Bold"/>
                <a:sym typeface="Now Bold"/>
              </a:rPr>
              <a:t>3-PHÂN TÍCH HỆ THỐNG</a:t>
            </a:r>
          </a:p>
        </p:txBody>
      </p:sp>
      <p:sp>
        <p:nvSpPr>
          <p:cNvPr id="9" name="Freeform 9"/>
          <p:cNvSpPr/>
          <p:nvPr/>
        </p:nvSpPr>
        <p:spPr>
          <a:xfrm>
            <a:off x="16486967" y="8849472"/>
            <a:ext cx="1106298" cy="1106298"/>
          </a:xfrm>
          <a:custGeom>
            <a:avLst/>
            <a:gdLst/>
            <a:ahLst/>
            <a:cxnLst/>
            <a:rect l="l" t="t" r="r" b="b"/>
            <a:pathLst>
              <a:path w="1106298" h="1106298">
                <a:moveTo>
                  <a:pt x="0" y="0"/>
                </a:moveTo>
                <a:lnTo>
                  <a:pt x="1106298" y="0"/>
                </a:lnTo>
                <a:lnTo>
                  <a:pt x="1106298" y="1106298"/>
                </a:lnTo>
                <a:lnTo>
                  <a:pt x="0" y="1106298"/>
                </a:lnTo>
                <a:lnTo>
                  <a:pt x="0" y="0"/>
                </a:lnTo>
                <a:close/>
              </a:path>
            </a:pathLst>
          </a:custGeom>
          <a:blipFill>
            <a:blip r:embed="rId5"/>
            <a:stretch>
              <a:fillRect/>
            </a:stretch>
          </a:blipFill>
        </p:spPr>
      </p:sp>
      <p:sp>
        <p:nvSpPr>
          <p:cNvPr id="10" name="TextBox 10"/>
          <p:cNvSpPr txBox="1"/>
          <p:nvPr/>
        </p:nvSpPr>
        <p:spPr>
          <a:xfrm>
            <a:off x="16652664" y="9191625"/>
            <a:ext cx="774903"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12</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4" name="Freeform 4"/>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5" name="Freeform 5"/>
          <p:cNvSpPr/>
          <p:nvPr/>
        </p:nvSpPr>
        <p:spPr>
          <a:xfrm>
            <a:off x="16455817" y="8839947"/>
            <a:ext cx="1098603" cy="1098603"/>
          </a:xfrm>
          <a:custGeom>
            <a:avLst/>
            <a:gdLst/>
            <a:ahLst/>
            <a:cxnLst/>
            <a:rect l="l" t="t" r="r" b="b"/>
            <a:pathLst>
              <a:path w="1098603" h="1098603">
                <a:moveTo>
                  <a:pt x="0" y="0"/>
                </a:moveTo>
                <a:lnTo>
                  <a:pt x="1098604" y="0"/>
                </a:lnTo>
                <a:lnTo>
                  <a:pt x="1098604" y="1098603"/>
                </a:lnTo>
                <a:lnTo>
                  <a:pt x="0" y="1098603"/>
                </a:lnTo>
                <a:lnTo>
                  <a:pt x="0" y="0"/>
                </a:lnTo>
                <a:close/>
              </a:path>
            </a:pathLst>
          </a:custGeom>
          <a:blipFill>
            <a:blip r:embed="rId4"/>
            <a:stretch>
              <a:fillRect/>
            </a:stretch>
          </a:blipFill>
        </p:spPr>
      </p:sp>
      <p:sp>
        <p:nvSpPr>
          <p:cNvPr id="6" name="Freeform 6"/>
          <p:cNvSpPr/>
          <p:nvPr/>
        </p:nvSpPr>
        <p:spPr>
          <a:xfrm>
            <a:off x="1327876" y="2925456"/>
            <a:ext cx="14668038" cy="5573855"/>
          </a:xfrm>
          <a:custGeom>
            <a:avLst/>
            <a:gdLst/>
            <a:ahLst/>
            <a:cxnLst/>
            <a:rect l="l" t="t" r="r" b="b"/>
            <a:pathLst>
              <a:path w="14668038" h="5573855">
                <a:moveTo>
                  <a:pt x="0" y="0"/>
                </a:moveTo>
                <a:lnTo>
                  <a:pt x="14668038" y="0"/>
                </a:lnTo>
                <a:lnTo>
                  <a:pt x="14668038" y="5573855"/>
                </a:lnTo>
                <a:lnTo>
                  <a:pt x="0" y="5573855"/>
                </a:lnTo>
                <a:lnTo>
                  <a:pt x="0" y="0"/>
                </a:lnTo>
                <a:close/>
              </a:path>
            </a:pathLst>
          </a:custGeom>
          <a:blipFill>
            <a:blip r:embed="rId5"/>
            <a:stretch>
              <a:fillRect/>
            </a:stretch>
          </a:blipFill>
        </p:spPr>
      </p:sp>
      <p:sp>
        <p:nvSpPr>
          <p:cNvPr id="7" name="TextBox 7"/>
          <p:cNvSpPr txBox="1"/>
          <p:nvPr/>
        </p:nvSpPr>
        <p:spPr>
          <a:xfrm>
            <a:off x="339487" y="307236"/>
            <a:ext cx="12840056"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Ả"/>
                <a:ea typeface="Now Bold"/>
                <a:cs typeface="Now Bold"/>
                <a:sym typeface="Now Bold"/>
              </a:rPr>
              <a:t>4-XÂY DỰNG ỨNG DỤNG</a:t>
            </a:r>
          </a:p>
        </p:txBody>
      </p:sp>
      <p:sp>
        <p:nvSpPr>
          <p:cNvPr id="8" name="TextBox 8"/>
          <p:cNvSpPr txBox="1"/>
          <p:nvPr/>
        </p:nvSpPr>
        <p:spPr>
          <a:xfrm>
            <a:off x="2337081" y="1457313"/>
            <a:ext cx="11995558" cy="1125243"/>
          </a:xfrm>
          <a:prstGeom prst="rect">
            <a:avLst/>
          </a:prstGeom>
        </p:spPr>
        <p:txBody>
          <a:bodyPr lIns="0" tIns="0" rIns="0" bIns="0" rtlCol="0" anchor="t">
            <a:spAutoFit/>
          </a:bodyPr>
          <a:lstStyle/>
          <a:p>
            <a:pPr algn="just">
              <a:lnSpc>
                <a:spcPts val="4505"/>
              </a:lnSpc>
            </a:pPr>
            <a:r>
              <a:rPr lang="en-US" sz="2888" spc="25">
                <a:solidFill>
                  <a:srgbClr val="000000"/>
                </a:solidFill>
                <a:latin typeface="AẢ"/>
                <a:ea typeface="Now"/>
                <a:cs typeface="Now"/>
                <a:sym typeface="Now"/>
              </a:rPr>
              <a:t>Website được xây dựng để hỗ trợ đặt phòng khách sạn cho các doanh nghiệp kinh doanh khách sạn tại Trà Vinh</a:t>
            </a:r>
          </a:p>
        </p:txBody>
      </p:sp>
      <p:sp>
        <p:nvSpPr>
          <p:cNvPr id="9" name="TextBox 9"/>
          <p:cNvSpPr txBox="1"/>
          <p:nvPr/>
        </p:nvSpPr>
        <p:spPr>
          <a:xfrm>
            <a:off x="16602091" y="9179255"/>
            <a:ext cx="806053"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13</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4" name="Freeform 4"/>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5" name="Freeform 5"/>
          <p:cNvSpPr/>
          <p:nvPr/>
        </p:nvSpPr>
        <p:spPr>
          <a:xfrm>
            <a:off x="16496492" y="8849472"/>
            <a:ext cx="1106298" cy="1106298"/>
          </a:xfrm>
          <a:custGeom>
            <a:avLst/>
            <a:gdLst/>
            <a:ahLst/>
            <a:cxnLst/>
            <a:rect l="l" t="t" r="r" b="b"/>
            <a:pathLst>
              <a:path w="1106298" h="1106298">
                <a:moveTo>
                  <a:pt x="0" y="0"/>
                </a:moveTo>
                <a:lnTo>
                  <a:pt x="1106298" y="0"/>
                </a:lnTo>
                <a:lnTo>
                  <a:pt x="1106298" y="1106298"/>
                </a:lnTo>
                <a:lnTo>
                  <a:pt x="0" y="1106298"/>
                </a:lnTo>
                <a:lnTo>
                  <a:pt x="0" y="0"/>
                </a:lnTo>
                <a:close/>
              </a:path>
            </a:pathLst>
          </a:custGeom>
          <a:blipFill>
            <a:blip r:embed="rId4"/>
            <a:stretch>
              <a:fillRect/>
            </a:stretch>
          </a:blipFill>
        </p:spPr>
      </p:sp>
      <p:sp>
        <p:nvSpPr>
          <p:cNvPr id="6" name="Freeform 6"/>
          <p:cNvSpPr/>
          <p:nvPr/>
        </p:nvSpPr>
        <p:spPr>
          <a:xfrm>
            <a:off x="1365265" y="2116552"/>
            <a:ext cx="15894035" cy="6437084"/>
          </a:xfrm>
          <a:custGeom>
            <a:avLst/>
            <a:gdLst/>
            <a:ahLst/>
            <a:cxnLst/>
            <a:rect l="l" t="t" r="r" b="b"/>
            <a:pathLst>
              <a:path w="15894035" h="6437084">
                <a:moveTo>
                  <a:pt x="0" y="0"/>
                </a:moveTo>
                <a:lnTo>
                  <a:pt x="15894035" y="0"/>
                </a:lnTo>
                <a:lnTo>
                  <a:pt x="15894035" y="6437084"/>
                </a:lnTo>
                <a:lnTo>
                  <a:pt x="0" y="6437084"/>
                </a:lnTo>
                <a:lnTo>
                  <a:pt x="0" y="0"/>
                </a:lnTo>
                <a:close/>
              </a:path>
            </a:pathLst>
          </a:custGeom>
          <a:blipFill>
            <a:blip r:embed="rId5"/>
            <a:stretch>
              <a:fillRect/>
            </a:stretch>
          </a:blipFill>
        </p:spPr>
      </p:sp>
      <p:sp>
        <p:nvSpPr>
          <p:cNvPr id="7" name="TextBox 7"/>
          <p:cNvSpPr txBox="1"/>
          <p:nvPr/>
        </p:nvSpPr>
        <p:spPr>
          <a:xfrm>
            <a:off x="1028700" y="755348"/>
            <a:ext cx="12840056"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Ả"/>
                <a:ea typeface="Now Bold"/>
                <a:cs typeface="Now Bold"/>
                <a:sym typeface="Now Bold"/>
              </a:rPr>
              <a:t>4-XÂY DỰNG ỨNG DỤNG</a:t>
            </a:r>
          </a:p>
        </p:txBody>
      </p:sp>
      <p:sp>
        <p:nvSpPr>
          <p:cNvPr id="8" name="TextBox 8"/>
          <p:cNvSpPr txBox="1"/>
          <p:nvPr/>
        </p:nvSpPr>
        <p:spPr>
          <a:xfrm>
            <a:off x="4200315" y="9239250"/>
            <a:ext cx="9887370" cy="443391"/>
          </a:xfrm>
          <a:prstGeom prst="rect">
            <a:avLst/>
          </a:prstGeom>
        </p:spPr>
        <p:txBody>
          <a:bodyPr lIns="0" tIns="0" rIns="0" bIns="0" rtlCol="0" anchor="t">
            <a:spAutoFit/>
          </a:bodyPr>
          <a:lstStyle/>
          <a:p>
            <a:pPr marL="0" lvl="1" indent="0" algn="just">
              <a:lnSpc>
                <a:spcPts val="3660"/>
              </a:lnSpc>
              <a:spcBef>
                <a:spcPct val="0"/>
              </a:spcBef>
            </a:pPr>
            <a:r>
              <a:rPr lang="en-US" sz="3000" u="none" strike="noStrike" dirty="0">
                <a:solidFill>
                  <a:srgbClr val="000000"/>
                </a:solidFill>
                <a:latin typeface="AẢ"/>
                <a:ea typeface="Now Bold"/>
                <a:cs typeface="Now Bold"/>
                <a:sym typeface="Now Bold"/>
              </a:rPr>
              <a:t>GIAO DIỆN XEM CHI TIẾT THÔNG TIN KHÁCH SẠN </a:t>
            </a:r>
          </a:p>
        </p:txBody>
      </p:sp>
      <p:sp>
        <p:nvSpPr>
          <p:cNvPr id="9" name="TextBox 9"/>
          <p:cNvSpPr txBox="1"/>
          <p:nvPr/>
        </p:nvSpPr>
        <p:spPr>
          <a:xfrm>
            <a:off x="16666115" y="9191625"/>
            <a:ext cx="767052"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14</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grpSp>
        <p:nvGrpSpPr>
          <p:cNvPr id="3" name="Group 3"/>
          <p:cNvGrpSpPr/>
          <p:nvPr/>
        </p:nvGrpSpPr>
        <p:grpSpPr>
          <a:xfrm>
            <a:off x="1459747" y="2789030"/>
            <a:ext cx="6497783" cy="5103295"/>
            <a:chOff x="0" y="0"/>
            <a:chExt cx="8663711" cy="6804393"/>
          </a:xfrm>
        </p:grpSpPr>
        <p:pic>
          <p:nvPicPr>
            <p:cNvPr id="4" name="Picture 4"/>
            <p:cNvPicPr>
              <a:picLocks noChangeAspect="1"/>
            </p:cNvPicPr>
            <p:nvPr/>
          </p:nvPicPr>
          <p:blipFill>
            <a:blip r:embed="rId3"/>
            <a:srcRect l="827" r="827" b="2318"/>
            <a:stretch>
              <a:fillRect/>
            </a:stretch>
          </p:blipFill>
          <p:spPr>
            <a:xfrm>
              <a:off x="0" y="0"/>
              <a:ext cx="8663711" cy="6804393"/>
            </a:xfrm>
            <a:prstGeom prst="rect">
              <a:avLst/>
            </a:prstGeom>
          </p:spPr>
        </p:pic>
      </p:grpSp>
      <p:sp>
        <p:nvSpPr>
          <p:cNvPr id="5" name="Freeform 5"/>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sp>
        <p:nvSpPr>
          <p:cNvPr id="6" name="Freeform 6"/>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grpSp>
        <p:nvGrpSpPr>
          <p:cNvPr id="7" name="Group 7"/>
          <p:cNvGrpSpPr/>
          <p:nvPr/>
        </p:nvGrpSpPr>
        <p:grpSpPr>
          <a:xfrm>
            <a:off x="9953938" y="2789030"/>
            <a:ext cx="6812186" cy="5087906"/>
            <a:chOff x="0" y="0"/>
            <a:chExt cx="9082914" cy="6783875"/>
          </a:xfrm>
        </p:grpSpPr>
        <p:pic>
          <p:nvPicPr>
            <p:cNvPr id="8" name="Picture 8"/>
            <p:cNvPicPr>
              <a:picLocks noChangeAspect="1"/>
            </p:cNvPicPr>
            <p:nvPr/>
          </p:nvPicPr>
          <p:blipFill>
            <a:blip r:embed="rId5"/>
            <a:srcRect l="2559" r="1647" b="842"/>
            <a:stretch>
              <a:fillRect/>
            </a:stretch>
          </p:blipFill>
          <p:spPr>
            <a:xfrm>
              <a:off x="0" y="0"/>
              <a:ext cx="9082914" cy="6783875"/>
            </a:xfrm>
            <a:prstGeom prst="rect">
              <a:avLst/>
            </a:prstGeom>
          </p:spPr>
        </p:pic>
      </p:grpSp>
      <p:sp>
        <p:nvSpPr>
          <p:cNvPr id="9" name="TextBox 9"/>
          <p:cNvSpPr txBox="1"/>
          <p:nvPr/>
        </p:nvSpPr>
        <p:spPr>
          <a:xfrm>
            <a:off x="2790875" y="8353370"/>
            <a:ext cx="4776979" cy="443391"/>
          </a:xfrm>
          <a:prstGeom prst="rect">
            <a:avLst/>
          </a:prstGeom>
        </p:spPr>
        <p:txBody>
          <a:bodyPr lIns="0" tIns="0" rIns="0" bIns="0" rtlCol="0" anchor="t">
            <a:spAutoFit/>
          </a:bodyPr>
          <a:lstStyle/>
          <a:p>
            <a:pPr marL="0" lvl="1" indent="0" algn="just">
              <a:lnSpc>
                <a:spcPts val="3660"/>
              </a:lnSpc>
              <a:spcBef>
                <a:spcPct val="0"/>
              </a:spcBef>
            </a:pPr>
            <a:r>
              <a:rPr lang="en-US" sz="3000" u="none" strike="noStrike" dirty="0">
                <a:solidFill>
                  <a:srgbClr val="000000"/>
                </a:solidFill>
                <a:latin typeface="AẢ"/>
                <a:ea typeface="Now Bold"/>
                <a:cs typeface="Now Bold"/>
                <a:sym typeface="Now Bold"/>
              </a:rPr>
              <a:t>GIAO DIỆN ĐĂNG KÝ</a:t>
            </a:r>
          </a:p>
        </p:txBody>
      </p:sp>
      <p:sp>
        <p:nvSpPr>
          <p:cNvPr id="10" name="TextBox 10"/>
          <p:cNvSpPr txBox="1"/>
          <p:nvPr/>
        </p:nvSpPr>
        <p:spPr>
          <a:xfrm>
            <a:off x="11643217" y="8353370"/>
            <a:ext cx="5122906" cy="443391"/>
          </a:xfrm>
          <a:prstGeom prst="rect">
            <a:avLst/>
          </a:prstGeom>
        </p:spPr>
        <p:txBody>
          <a:bodyPr lIns="0" tIns="0" rIns="0" bIns="0" rtlCol="0" anchor="t">
            <a:spAutoFit/>
          </a:bodyPr>
          <a:lstStyle/>
          <a:p>
            <a:pPr marL="0" lvl="1" indent="0" algn="just">
              <a:lnSpc>
                <a:spcPts val="3660"/>
              </a:lnSpc>
              <a:spcBef>
                <a:spcPct val="0"/>
              </a:spcBef>
            </a:pPr>
            <a:r>
              <a:rPr lang="en-US" sz="3000" u="none" strike="noStrike" dirty="0">
                <a:solidFill>
                  <a:srgbClr val="000000"/>
                </a:solidFill>
                <a:latin typeface="AẢ"/>
                <a:ea typeface="Now Bold"/>
                <a:cs typeface="Now Bold"/>
                <a:sym typeface="Now Bold"/>
              </a:rPr>
              <a:t>GIAO DIỆN ĐĂNG NHẬP</a:t>
            </a:r>
          </a:p>
        </p:txBody>
      </p:sp>
      <p:sp>
        <p:nvSpPr>
          <p:cNvPr id="11" name="TextBox 11"/>
          <p:cNvSpPr txBox="1"/>
          <p:nvPr/>
        </p:nvSpPr>
        <p:spPr>
          <a:xfrm>
            <a:off x="859424" y="322645"/>
            <a:ext cx="12840056" cy="877291"/>
          </a:xfrm>
          <a:prstGeom prst="rect">
            <a:avLst/>
          </a:prstGeom>
        </p:spPr>
        <p:txBody>
          <a:bodyPr lIns="0" tIns="0" rIns="0" bIns="0" rtlCol="0" anchor="t">
            <a:spAutoFit/>
          </a:bodyPr>
          <a:lstStyle/>
          <a:p>
            <a:pPr algn="l">
              <a:lnSpc>
                <a:spcPts val="7320"/>
              </a:lnSpc>
              <a:spcBef>
                <a:spcPct val="0"/>
              </a:spcBef>
            </a:pPr>
            <a:r>
              <a:rPr lang="en-US" sz="6000" b="1">
                <a:solidFill>
                  <a:srgbClr val="004AAD"/>
                </a:solidFill>
                <a:latin typeface="AẢ"/>
                <a:ea typeface="Now Bold"/>
                <a:cs typeface="Now Bold"/>
                <a:sym typeface="Now Bold"/>
              </a:rPr>
              <a:t>4-XÂY DỰNG ỨNG DỤNG</a:t>
            </a:r>
          </a:p>
        </p:txBody>
      </p:sp>
      <p:sp>
        <p:nvSpPr>
          <p:cNvPr id="12" name="Freeform 12"/>
          <p:cNvSpPr/>
          <p:nvPr/>
        </p:nvSpPr>
        <p:spPr>
          <a:xfrm>
            <a:off x="16460408" y="8839947"/>
            <a:ext cx="1083215" cy="1083215"/>
          </a:xfrm>
          <a:custGeom>
            <a:avLst/>
            <a:gdLst/>
            <a:ahLst/>
            <a:cxnLst/>
            <a:rect l="l" t="t" r="r" b="b"/>
            <a:pathLst>
              <a:path w="1083215" h="1083215">
                <a:moveTo>
                  <a:pt x="0" y="0"/>
                </a:moveTo>
                <a:lnTo>
                  <a:pt x="1083215" y="0"/>
                </a:lnTo>
                <a:lnTo>
                  <a:pt x="1083215" y="1083215"/>
                </a:lnTo>
                <a:lnTo>
                  <a:pt x="0" y="1083215"/>
                </a:lnTo>
                <a:lnTo>
                  <a:pt x="0" y="0"/>
                </a:lnTo>
                <a:close/>
              </a:path>
            </a:pathLst>
          </a:custGeom>
          <a:blipFill>
            <a:blip r:embed="rId6"/>
            <a:stretch>
              <a:fillRect/>
            </a:stretch>
          </a:blipFill>
        </p:spPr>
      </p:sp>
      <p:sp>
        <p:nvSpPr>
          <p:cNvPr id="13" name="TextBox 13"/>
          <p:cNvSpPr txBox="1"/>
          <p:nvPr/>
        </p:nvSpPr>
        <p:spPr>
          <a:xfrm>
            <a:off x="16611600" y="9191625"/>
            <a:ext cx="653525"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15</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4" name="Freeform 4"/>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5" name="Freeform 5"/>
          <p:cNvSpPr/>
          <p:nvPr/>
        </p:nvSpPr>
        <p:spPr>
          <a:xfrm>
            <a:off x="16670383" y="9165313"/>
            <a:ext cx="1121687" cy="1121687"/>
          </a:xfrm>
          <a:custGeom>
            <a:avLst/>
            <a:gdLst/>
            <a:ahLst/>
            <a:cxnLst/>
            <a:rect l="l" t="t" r="r" b="b"/>
            <a:pathLst>
              <a:path w="1121687" h="1121687">
                <a:moveTo>
                  <a:pt x="0" y="0"/>
                </a:moveTo>
                <a:lnTo>
                  <a:pt x="1121687" y="0"/>
                </a:lnTo>
                <a:lnTo>
                  <a:pt x="1121687" y="1121687"/>
                </a:lnTo>
                <a:lnTo>
                  <a:pt x="0" y="1121687"/>
                </a:lnTo>
                <a:lnTo>
                  <a:pt x="0" y="0"/>
                </a:lnTo>
                <a:close/>
              </a:path>
            </a:pathLst>
          </a:custGeom>
          <a:blipFill>
            <a:blip r:embed="rId4"/>
            <a:stretch>
              <a:fillRect/>
            </a:stretch>
          </a:blipFill>
        </p:spPr>
      </p:sp>
      <p:sp>
        <p:nvSpPr>
          <p:cNvPr id="6" name="Freeform 6"/>
          <p:cNvSpPr/>
          <p:nvPr/>
        </p:nvSpPr>
        <p:spPr>
          <a:xfrm>
            <a:off x="1206035" y="2440859"/>
            <a:ext cx="15464348" cy="6669000"/>
          </a:xfrm>
          <a:custGeom>
            <a:avLst/>
            <a:gdLst/>
            <a:ahLst/>
            <a:cxnLst/>
            <a:rect l="l" t="t" r="r" b="b"/>
            <a:pathLst>
              <a:path w="15464348" h="6669000">
                <a:moveTo>
                  <a:pt x="0" y="0"/>
                </a:moveTo>
                <a:lnTo>
                  <a:pt x="15464348" y="0"/>
                </a:lnTo>
                <a:lnTo>
                  <a:pt x="15464348" y="6669001"/>
                </a:lnTo>
                <a:lnTo>
                  <a:pt x="0" y="6669001"/>
                </a:lnTo>
                <a:lnTo>
                  <a:pt x="0" y="0"/>
                </a:lnTo>
                <a:close/>
              </a:path>
            </a:pathLst>
          </a:custGeom>
          <a:blipFill>
            <a:blip r:embed="rId5"/>
            <a:stretch>
              <a:fillRect/>
            </a:stretch>
          </a:blipFill>
        </p:spPr>
      </p:sp>
      <p:sp>
        <p:nvSpPr>
          <p:cNvPr id="7" name="TextBox 7"/>
          <p:cNvSpPr txBox="1"/>
          <p:nvPr/>
        </p:nvSpPr>
        <p:spPr>
          <a:xfrm>
            <a:off x="3438243" y="9580165"/>
            <a:ext cx="11411514" cy="443391"/>
          </a:xfrm>
          <a:prstGeom prst="rect">
            <a:avLst/>
          </a:prstGeom>
        </p:spPr>
        <p:txBody>
          <a:bodyPr lIns="0" tIns="0" rIns="0" bIns="0" rtlCol="0" anchor="t">
            <a:spAutoFit/>
          </a:bodyPr>
          <a:lstStyle/>
          <a:p>
            <a:pPr marL="0" lvl="1" indent="0" algn="just">
              <a:lnSpc>
                <a:spcPts val="3660"/>
              </a:lnSpc>
              <a:spcBef>
                <a:spcPct val="0"/>
              </a:spcBef>
            </a:pPr>
            <a:r>
              <a:rPr lang="en-US" sz="3000" u="none" strike="noStrike" dirty="0">
                <a:solidFill>
                  <a:srgbClr val="000000"/>
                </a:solidFill>
                <a:latin typeface="AẢ"/>
                <a:ea typeface="Now Bold"/>
                <a:cs typeface="Now Bold"/>
                <a:sym typeface="Now Bold"/>
              </a:rPr>
              <a:t>CHỨC NĂNG QUẢN LÝ KHÁCH SẠN CỦA QUẢN TRỊ VIÊN</a:t>
            </a:r>
          </a:p>
        </p:txBody>
      </p:sp>
      <p:sp>
        <p:nvSpPr>
          <p:cNvPr id="8" name="TextBox 8"/>
          <p:cNvSpPr txBox="1"/>
          <p:nvPr/>
        </p:nvSpPr>
        <p:spPr>
          <a:xfrm>
            <a:off x="705536" y="807361"/>
            <a:ext cx="12840056" cy="1069075"/>
          </a:xfrm>
          <a:prstGeom prst="rect">
            <a:avLst/>
          </a:prstGeom>
        </p:spPr>
        <p:txBody>
          <a:bodyPr lIns="0" tIns="0" rIns="0" bIns="0" rtlCol="0" anchor="t">
            <a:spAutoFit/>
          </a:bodyPr>
          <a:lstStyle/>
          <a:p>
            <a:pPr algn="l">
              <a:lnSpc>
                <a:spcPts val="8905"/>
              </a:lnSpc>
              <a:spcBef>
                <a:spcPct val="0"/>
              </a:spcBef>
            </a:pPr>
            <a:r>
              <a:rPr lang="en-US" sz="7299" b="1">
                <a:solidFill>
                  <a:srgbClr val="004AAD"/>
                </a:solidFill>
                <a:latin typeface="AẢ"/>
                <a:ea typeface="Now Bold"/>
                <a:cs typeface="Now Bold"/>
                <a:sym typeface="Now Bold"/>
              </a:rPr>
              <a:t>4-XÂY DỰNG ỨNG DỤNG</a:t>
            </a:r>
          </a:p>
        </p:txBody>
      </p:sp>
      <p:sp>
        <p:nvSpPr>
          <p:cNvPr id="9" name="TextBox 9"/>
          <p:cNvSpPr txBox="1"/>
          <p:nvPr/>
        </p:nvSpPr>
        <p:spPr>
          <a:xfrm>
            <a:off x="16825258" y="9516991"/>
            <a:ext cx="811936"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16</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4" name="Freeform 4"/>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5" name="Freeform 5"/>
          <p:cNvSpPr/>
          <p:nvPr/>
        </p:nvSpPr>
        <p:spPr>
          <a:xfrm>
            <a:off x="16511881" y="8868522"/>
            <a:ext cx="1075520" cy="1075520"/>
          </a:xfrm>
          <a:custGeom>
            <a:avLst/>
            <a:gdLst/>
            <a:ahLst/>
            <a:cxnLst/>
            <a:rect l="l" t="t" r="r" b="b"/>
            <a:pathLst>
              <a:path w="1075520" h="1075520">
                <a:moveTo>
                  <a:pt x="0" y="0"/>
                </a:moveTo>
                <a:lnTo>
                  <a:pt x="1075520" y="0"/>
                </a:lnTo>
                <a:lnTo>
                  <a:pt x="1075520" y="1075520"/>
                </a:lnTo>
                <a:lnTo>
                  <a:pt x="0" y="1075520"/>
                </a:lnTo>
                <a:lnTo>
                  <a:pt x="0" y="0"/>
                </a:lnTo>
                <a:close/>
              </a:path>
            </a:pathLst>
          </a:custGeom>
          <a:blipFill>
            <a:blip r:embed="rId4"/>
            <a:stretch>
              <a:fillRect/>
            </a:stretch>
          </a:blipFill>
        </p:spPr>
      </p:sp>
      <p:sp>
        <p:nvSpPr>
          <p:cNvPr id="6" name="Freeform 6"/>
          <p:cNvSpPr/>
          <p:nvPr/>
        </p:nvSpPr>
        <p:spPr>
          <a:xfrm>
            <a:off x="1463201" y="2442104"/>
            <a:ext cx="15361598" cy="4762610"/>
          </a:xfrm>
          <a:custGeom>
            <a:avLst/>
            <a:gdLst/>
            <a:ahLst/>
            <a:cxnLst/>
            <a:rect l="l" t="t" r="r" b="b"/>
            <a:pathLst>
              <a:path w="15361598" h="4762610">
                <a:moveTo>
                  <a:pt x="0" y="0"/>
                </a:moveTo>
                <a:lnTo>
                  <a:pt x="15361598" y="0"/>
                </a:lnTo>
                <a:lnTo>
                  <a:pt x="15361598" y="4762610"/>
                </a:lnTo>
                <a:lnTo>
                  <a:pt x="0" y="4762610"/>
                </a:lnTo>
                <a:lnTo>
                  <a:pt x="0" y="0"/>
                </a:lnTo>
                <a:close/>
              </a:path>
            </a:pathLst>
          </a:custGeom>
          <a:blipFill>
            <a:blip r:embed="rId5"/>
            <a:stretch>
              <a:fillRect b="-3617"/>
            </a:stretch>
          </a:blipFill>
        </p:spPr>
      </p:sp>
      <p:sp>
        <p:nvSpPr>
          <p:cNvPr id="7" name="TextBox 7"/>
          <p:cNvSpPr txBox="1"/>
          <p:nvPr/>
        </p:nvSpPr>
        <p:spPr>
          <a:xfrm>
            <a:off x="3662480" y="7680964"/>
            <a:ext cx="11435971" cy="443391"/>
          </a:xfrm>
          <a:prstGeom prst="rect">
            <a:avLst/>
          </a:prstGeom>
        </p:spPr>
        <p:txBody>
          <a:bodyPr lIns="0" tIns="0" rIns="0" bIns="0" rtlCol="0" anchor="t">
            <a:spAutoFit/>
          </a:bodyPr>
          <a:lstStyle/>
          <a:p>
            <a:pPr marL="0" lvl="1" indent="0" algn="just">
              <a:lnSpc>
                <a:spcPts val="3660"/>
              </a:lnSpc>
              <a:spcBef>
                <a:spcPct val="0"/>
              </a:spcBef>
            </a:pPr>
            <a:r>
              <a:rPr lang="en-US" sz="3000" u="none" strike="noStrike" dirty="0">
                <a:solidFill>
                  <a:srgbClr val="000000"/>
                </a:solidFill>
                <a:latin typeface="AẢ"/>
                <a:ea typeface="Now Bold"/>
                <a:cs typeface="Now Bold"/>
                <a:sym typeface="Now Bold"/>
              </a:rPr>
              <a:t>CHỨC NĂNG QUẢN LÝ KHÁCH SẠN CỦA DANH NGHIỆP</a:t>
            </a:r>
          </a:p>
        </p:txBody>
      </p:sp>
      <p:sp>
        <p:nvSpPr>
          <p:cNvPr id="8" name="TextBox 8"/>
          <p:cNvSpPr txBox="1"/>
          <p:nvPr/>
        </p:nvSpPr>
        <p:spPr>
          <a:xfrm>
            <a:off x="705536" y="807361"/>
            <a:ext cx="12840056" cy="1069075"/>
          </a:xfrm>
          <a:prstGeom prst="rect">
            <a:avLst/>
          </a:prstGeom>
        </p:spPr>
        <p:txBody>
          <a:bodyPr lIns="0" tIns="0" rIns="0" bIns="0" rtlCol="0" anchor="t">
            <a:spAutoFit/>
          </a:bodyPr>
          <a:lstStyle/>
          <a:p>
            <a:pPr algn="l">
              <a:lnSpc>
                <a:spcPts val="8905"/>
              </a:lnSpc>
              <a:spcBef>
                <a:spcPct val="0"/>
              </a:spcBef>
            </a:pPr>
            <a:r>
              <a:rPr lang="en-US" sz="7299" b="1">
                <a:solidFill>
                  <a:srgbClr val="004AAD"/>
                </a:solidFill>
                <a:latin typeface="AẢ"/>
                <a:ea typeface="Now Bold"/>
                <a:cs typeface="Now Bold"/>
                <a:sym typeface="Now Bold"/>
              </a:rPr>
              <a:t>4-XÂY DỰNG ỨNG DỤNG</a:t>
            </a:r>
          </a:p>
        </p:txBody>
      </p:sp>
      <p:sp>
        <p:nvSpPr>
          <p:cNvPr id="9" name="TextBox 9"/>
          <p:cNvSpPr txBox="1"/>
          <p:nvPr/>
        </p:nvSpPr>
        <p:spPr>
          <a:xfrm>
            <a:off x="16668609" y="9191625"/>
            <a:ext cx="762063"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17</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TextBox 3"/>
          <p:cNvSpPr txBox="1"/>
          <p:nvPr/>
        </p:nvSpPr>
        <p:spPr>
          <a:xfrm>
            <a:off x="1028700" y="726622"/>
            <a:ext cx="5665613" cy="1069075"/>
          </a:xfrm>
          <a:prstGeom prst="rect">
            <a:avLst/>
          </a:prstGeom>
        </p:spPr>
        <p:txBody>
          <a:bodyPr lIns="0" tIns="0" rIns="0" bIns="0" rtlCol="0" anchor="t">
            <a:spAutoFit/>
          </a:bodyPr>
          <a:lstStyle/>
          <a:p>
            <a:pPr algn="l">
              <a:lnSpc>
                <a:spcPts val="8905"/>
              </a:lnSpc>
              <a:spcBef>
                <a:spcPct val="0"/>
              </a:spcBef>
            </a:pPr>
            <a:r>
              <a:rPr lang="en-US" sz="7299" b="1">
                <a:solidFill>
                  <a:srgbClr val="004AAD"/>
                </a:solidFill>
                <a:latin typeface="AẢ"/>
                <a:ea typeface="Now Bold"/>
                <a:cs typeface="Now Bold"/>
                <a:sym typeface="Now Bold"/>
              </a:rPr>
              <a:t>5-KẾT LUẬN</a:t>
            </a:r>
          </a:p>
        </p:txBody>
      </p:sp>
      <p:sp>
        <p:nvSpPr>
          <p:cNvPr id="4" name="TextBox 4"/>
          <p:cNvSpPr txBox="1"/>
          <p:nvPr/>
        </p:nvSpPr>
        <p:spPr>
          <a:xfrm>
            <a:off x="2166067" y="3356317"/>
            <a:ext cx="12981055" cy="5170646"/>
          </a:xfrm>
          <a:prstGeom prst="rect">
            <a:avLst/>
          </a:prstGeom>
        </p:spPr>
        <p:txBody>
          <a:bodyPr lIns="0" tIns="0" rIns="0" bIns="0" rtlCol="0" anchor="t">
            <a:spAutoFit/>
          </a:bodyPr>
          <a:lstStyle/>
          <a:p>
            <a:pPr marL="602014" lvl="1" indent="-301007" algn="just">
              <a:lnSpc>
                <a:spcPct val="150000"/>
              </a:lnSpc>
              <a:buFont typeface="Arial"/>
              <a:buChar char="•"/>
            </a:pPr>
            <a:r>
              <a:rPr lang="en-US" sz="2800" dirty="0" err="1">
                <a:solidFill>
                  <a:srgbClr val="000000"/>
                </a:solidFill>
                <a:latin typeface="AẢ"/>
                <a:ea typeface="Now"/>
                <a:cs typeface="Now"/>
                <a:sym typeface="Now"/>
              </a:rPr>
              <a:t>Xây</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dựng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được</a:t>
            </a:r>
            <a:r>
              <a:rPr lang="en-US" sz="2800" dirty="0">
                <a:solidFill>
                  <a:srgbClr val="000000"/>
                </a:solidFill>
                <a:latin typeface="AẢ"/>
                <a:ea typeface="Now"/>
                <a:cs typeface="Now"/>
                <a:sym typeface="Now"/>
              </a:rPr>
              <a:t> website </a:t>
            </a:r>
            <a:r>
              <a:rPr lang="en-US" sz="2800" dirty="0" err="1">
                <a:solidFill>
                  <a:srgbClr val="000000"/>
                </a:solidFill>
                <a:latin typeface="AẢ"/>
                <a:ea typeface="Now"/>
                <a:cs typeface="Now"/>
                <a:sym typeface="Now"/>
              </a:rPr>
              <a:t>hỗ</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trợ</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đặt</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phòng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khách</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sạn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với</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đầy</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đủ</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các</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chức</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năng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cần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thiết</a:t>
            </a:r>
            <a:r>
              <a:rPr lang="en-US" sz="2800" dirty="0">
                <a:solidFill>
                  <a:srgbClr val="000000"/>
                </a:solidFill>
                <a:latin typeface="AẢ"/>
                <a:ea typeface="Now"/>
                <a:cs typeface="Now"/>
                <a:sym typeface="Now"/>
              </a:rPr>
              <a:t>.</a:t>
            </a:r>
          </a:p>
          <a:p>
            <a:pPr marL="602014" lvl="1" indent="-301007" algn="just">
              <a:lnSpc>
                <a:spcPct val="150000"/>
              </a:lnSpc>
              <a:buFont typeface="Arial"/>
              <a:buChar char="•"/>
            </a:pPr>
            <a:r>
              <a:rPr lang="en-US" sz="2800" dirty="0" err="1">
                <a:solidFill>
                  <a:srgbClr val="000000"/>
                </a:solidFill>
                <a:latin typeface="AẢ"/>
                <a:ea typeface="Now"/>
                <a:cs typeface="Now"/>
                <a:sym typeface="Now"/>
              </a:rPr>
              <a:t>Hoàn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thiện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đầy</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đủ</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các</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chức</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năng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cho</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phía</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người</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dùng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như</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đăng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nhập</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đăng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ký</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tìm</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kiếm</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đặt</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phòng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khách</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sạn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và</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thành</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toán</a:t>
            </a:r>
            <a:r>
              <a:rPr lang="en-US" sz="2800" dirty="0">
                <a:solidFill>
                  <a:srgbClr val="000000"/>
                </a:solidFill>
                <a:latin typeface="AẢ"/>
                <a:ea typeface="Now"/>
                <a:cs typeface="Now"/>
                <a:sym typeface="Now"/>
              </a:rPr>
              <a:t>.</a:t>
            </a:r>
          </a:p>
          <a:p>
            <a:pPr marL="602014" lvl="1" indent="-301007" algn="just">
              <a:lnSpc>
                <a:spcPct val="150000"/>
              </a:lnSpc>
              <a:buFont typeface="Arial"/>
              <a:buChar char="•"/>
            </a:pPr>
            <a:r>
              <a:rPr lang="en-US" sz="2800" dirty="0" err="1">
                <a:solidFill>
                  <a:srgbClr val="000000"/>
                </a:solidFill>
                <a:latin typeface="AẢ"/>
                <a:ea typeface="Now"/>
                <a:cs typeface="Now"/>
                <a:sym typeface="Now"/>
              </a:rPr>
              <a:t>Hoàn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thiện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đầy</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đủ</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các</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chức</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năng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cho</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phía</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người</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quản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trị</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viên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bao</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gồm</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quản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lý</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khách</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sạn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quản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lý</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người</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dùng</a:t>
            </a:r>
            <a:r>
              <a:rPr lang="en-US" sz="2800" dirty="0">
                <a:solidFill>
                  <a:srgbClr val="000000"/>
                </a:solidFill>
                <a:latin typeface="AẢ"/>
                <a:ea typeface="Now"/>
                <a:cs typeface="Now"/>
                <a:sym typeface="Now"/>
              </a:rPr>
              <a:t>, ...</a:t>
            </a:r>
          </a:p>
          <a:p>
            <a:pPr marL="602014" lvl="1" indent="-301007" algn="just">
              <a:lnSpc>
                <a:spcPct val="150000"/>
              </a:lnSpc>
              <a:buFont typeface="Arial"/>
              <a:buChar char="•"/>
            </a:pPr>
            <a:r>
              <a:rPr lang="en-US" sz="2800" dirty="0" err="1">
                <a:solidFill>
                  <a:srgbClr val="000000"/>
                </a:solidFill>
                <a:latin typeface="AẢ"/>
                <a:ea typeface="Now"/>
                <a:cs typeface="Now"/>
                <a:sym typeface="Now"/>
              </a:rPr>
              <a:t>Hoàn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thiện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đầy</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đủ</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các</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chức</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năng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cho</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phía</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người</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dùng</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là</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doanh</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nghiệp</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bao</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gồm</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quản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lý</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khách</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sạn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quản</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lý</a:t>
            </a:r>
            <a:r>
              <a:rPr lang="en-US" sz="2800" dirty="0">
                <a:solidFill>
                  <a:srgbClr val="000000"/>
                </a:solidFill>
                <a:latin typeface="AẢ"/>
                <a:ea typeface="Now"/>
                <a:cs typeface="Now"/>
                <a:sym typeface="Now"/>
              </a:rPr>
              <a:t> </a:t>
            </a:r>
            <a:r>
              <a:rPr lang="en-US" sz="2800" dirty="0" err="1">
                <a:solidFill>
                  <a:srgbClr val="000000"/>
                </a:solidFill>
                <a:latin typeface="AẢ"/>
                <a:ea typeface="Now"/>
                <a:cs typeface="Now"/>
                <a:sym typeface="Now"/>
              </a:rPr>
              <a:t>phòng</a:t>
            </a:r>
            <a:r>
              <a:rPr lang="en-US" sz="2800" dirty="0">
                <a:solidFill>
                  <a:srgbClr val="000000"/>
                </a:solidFill>
                <a:latin typeface="AẢ"/>
                <a:ea typeface="Now"/>
                <a:cs typeface="Now"/>
                <a:sym typeface="Now"/>
              </a:rPr>
              <a:t>, </a:t>
            </a:r>
            <a:r>
              <a:rPr lang="en-US" sz="2800" dirty="0" smtClean="0">
                <a:solidFill>
                  <a:srgbClr val="000000"/>
                </a:solidFill>
                <a:latin typeface="AẢ"/>
                <a:ea typeface="Now"/>
                <a:cs typeface="Now"/>
                <a:sym typeface="Now"/>
              </a:rPr>
              <a:t>...</a:t>
            </a:r>
            <a:endParaRPr lang="en-US" sz="2800" dirty="0">
              <a:solidFill>
                <a:srgbClr val="000000"/>
              </a:solidFill>
              <a:latin typeface="AẢ"/>
              <a:ea typeface="Now"/>
              <a:cs typeface="Now"/>
              <a:sym typeface="Now"/>
            </a:endParaRPr>
          </a:p>
        </p:txBody>
      </p:sp>
      <p:sp>
        <p:nvSpPr>
          <p:cNvPr id="5" name="Freeform 5"/>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6" name="Freeform 6"/>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7" name="TextBox 7"/>
          <p:cNvSpPr txBox="1"/>
          <p:nvPr/>
        </p:nvSpPr>
        <p:spPr>
          <a:xfrm>
            <a:off x="1782749" y="2554521"/>
            <a:ext cx="4484384" cy="419538"/>
          </a:xfrm>
          <a:prstGeom prst="rect">
            <a:avLst/>
          </a:prstGeom>
        </p:spPr>
        <p:txBody>
          <a:bodyPr lIns="0" tIns="0" rIns="0" bIns="0" rtlCol="0" anchor="t">
            <a:spAutoFit/>
          </a:bodyPr>
          <a:lstStyle/>
          <a:p>
            <a:pPr algn="just">
              <a:lnSpc>
                <a:spcPts val="3465"/>
              </a:lnSpc>
            </a:pPr>
            <a:r>
              <a:rPr lang="en-US" sz="2840" b="1">
                <a:solidFill>
                  <a:srgbClr val="000000"/>
                </a:solidFill>
                <a:latin typeface="AẢ"/>
                <a:ea typeface="Now Bold"/>
                <a:cs typeface="Now Bold"/>
                <a:sym typeface="Now Bold"/>
              </a:rPr>
              <a:t>KẾT QUẢ ĐẠT ĐƯỢC</a:t>
            </a:r>
          </a:p>
        </p:txBody>
      </p:sp>
      <p:sp>
        <p:nvSpPr>
          <p:cNvPr id="8" name="Freeform 8"/>
          <p:cNvSpPr/>
          <p:nvPr/>
        </p:nvSpPr>
        <p:spPr>
          <a:xfrm>
            <a:off x="16455817" y="8830422"/>
            <a:ext cx="1158542" cy="1158542"/>
          </a:xfrm>
          <a:custGeom>
            <a:avLst/>
            <a:gdLst/>
            <a:ahLst/>
            <a:cxnLst/>
            <a:rect l="l" t="t" r="r" b="b"/>
            <a:pathLst>
              <a:path w="1158542" h="1158542">
                <a:moveTo>
                  <a:pt x="0" y="0"/>
                </a:moveTo>
                <a:lnTo>
                  <a:pt x="1158543" y="0"/>
                </a:lnTo>
                <a:lnTo>
                  <a:pt x="1158543" y="1158542"/>
                </a:lnTo>
                <a:lnTo>
                  <a:pt x="0" y="1158542"/>
                </a:lnTo>
                <a:lnTo>
                  <a:pt x="0" y="0"/>
                </a:lnTo>
                <a:close/>
              </a:path>
            </a:pathLst>
          </a:custGeom>
          <a:blipFill>
            <a:blip r:embed="rId4"/>
            <a:stretch>
              <a:fillRect/>
            </a:stretch>
          </a:blipFill>
        </p:spPr>
      </p:sp>
      <p:sp>
        <p:nvSpPr>
          <p:cNvPr id="9" name="TextBox 9"/>
          <p:cNvSpPr txBox="1"/>
          <p:nvPr/>
        </p:nvSpPr>
        <p:spPr>
          <a:xfrm>
            <a:off x="16764000" y="9191625"/>
            <a:ext cx="567930"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18</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723769" y="3700107"/>
            <a:ext cx="4452521" cy="461665"/>
          </a:xfrm>
          <a:prstGeom prst="rect">
            <a:avLst/>
          </a:prstGeom>
        </p:spPr>
        <p:txBody>
          <a:bodyPr lIns="0" tIns="0" rIns="0" bIns="0" rtlCol="0" anchor="t">
            <a:spAutoFit/>
          </a:bodyPr>
          <a:lstStyle/>
          <a:p>
            <a:pPr algn="l">
              <a:lnSpc>
                <a:spcPts val="3586"/>
              </a:lnSpc>
              <a:spcBef>
                <a:spcPct val="0"/>
              </a:spcBef>
            </a:pPr>
            <a:r>
              <a:rPr lang="en-US" sz="2940" b="1">
                <a:solidFill>
                  <a:srgbClr val="000000"/>
                </a:solidFill>
                <a:latin typeface="Arial" pitchFamily="34" charset="0"/>
                <a:ea typeface="Now Bold"/>
                <a:cs typeface="Arial" pitchFamily="34" charset="0"/>
                <a:sym typeface="Now Bold"/>
              </a:rPr>
              <a:t>XÂY DỰNG WEBSITE</a:t>
            </a:r>
          </a:p>
        </p:txBody>
      </p:sp>
      <p:sp>
        <p:nvSpPr>
          <p:cNvPr id="3" name="TextBox 3"/>
          <p:cNvSpPr txBox="1"/>
          <p:nvPr/>
        </p:nvSpPr>
        <p:spPr>
          <a:xfrm>
            <a:off x="10723769" y="5233605"/>
            <a:ext cx="3362497" cy="432041"/>
          </a:xfrm>
          <a:prstGeom prst="rect">
            <a:avLst/>
          </a:prstGeom>
        </p:spPr>
        <p:txBody>
          <a:bodyPr lIns="0" tIns="0" rIns="0" bIns="0" rtlCol="0" anchor="t">
            <a:spAutoFit/>
          </a:bodyPr>
          <a:lstStyle/>
          <a:p>
            <a:pPr algn="l">
              <a:lnSpc>
                <a:spcPts val="3586"/>
              </a:lnSpc>
              <a:spcBef>
                <a:spcPct val="0"/>
              </a:spcBef>
            </a:pPr>
            <a:r>
              <a:rPr lang="en-US" sz="2940" b="1" dirty="0">
                <a:solidFill>
                  <a:srgbClr val="000000"/>
                </a:solidFill>
                <a:latin typeface="Arial" pitchFamily="34" charset="0"/>
                <a:ea typeface="Now Bold"/>
                <a:cs typeface="Arial" pitchFamily="34" charset="0"/>
                <a:sym typeface="Now Bold"/>
              </a:rPr>
              <a:t>KẾT LUẬN</a:t>
            </a:r>
          </a:p>
        </p:txBody>
      </p:sp>
      <p:grpSp>
        <p:nvGrpSpPr>
          <p:cNvPr id="4" name="Group 4"/>
          <p:cNvGrpSpPr/>
          <p:nvPr/>
        </p:nvGrpSpPr>
        <p:grpSpPr>
          <a:xfrm>
            <a:off x="2287361" y="3438636"/>
            <a:ext cx="886691" cy="8866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000000"/>
              </a:solidFill>
              <a:prstDash val="solid"/>
              <a:miter/>
            </a:ln>
          </p:spPr>
        </p:sp>
        <p:sp>
          <p:nvSpPr>
            <p:cNvPr id="6" name="TextBox 6"/>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latin typeface="Arial" pitchFamily="34" charset="0"/>
                <a:cs typeface="Arial" pitchFamily="34" charset="0"/>
              </a:endParaRPr>
            </a:p>
          </p:txBody>
        </p:sp>
      </p:grpSp>
      <p:sp>
        <p:nvSpPr>
          <p:cNvPr id="7" name="TextBox 7"/>
          <p:cNvSpPr txBox="1"/>
          <p:nvPr/>
        </p:nvSpPr>
        <p:spPr>
          <a:xfrm>
            <a:off x="2361833" y="3575121"/>
            <a:ext cx="737747" cy="628377"/>
          </a:xfrm>
          <a:prstGeom prst="rect">
            <a:avLst/>
          </a:prstGeom>
        </p:spPr>
        <p:txBody>
          <a:bodyPr lIns="0" tIns="0" rIns="0" bIns="0" rtlCol="0" anchor="t">
            <a:spAutoFit/>
          </a:bodyPr>
          <a:lstStyle/>
          <a:p>
            <a:pPr algn="ctr">
              <a:lnSpc>
                <a:spcPts val="4935"/>
              </a:lnSpc>
            </a:pPr>
            <a:r>
              <a:rPr lang="en-US" sz="3525" b="1">
                <a:solidFill>
                  <a:srgbClr val="1D2021">
                    <a:alpha val="82745"/>
                  </a:srgbClr>
                </a:solidFill>
                <a:latin typeface="Arial" pitchFamily="34" charset="0"/>
                <a:ea typeface="Now Bold"/>
                <a:cs typeface="Arial" pitchFamily="34" charset="0"/>
                <a:sym typeface="Now Bold"/>
              </a:rPr>
              <a:t>1</a:t>
            </a:r>
          </a:p>
        </p:txBody>
      </p:sp>
      <p:grpSp>
        <p:nvGrpSpPr>
          <p:cNvPr id="8" name="Group 8"/>
          <p:cNvGrpSpPr/>
          <p:nvPr/>
        </p:nvGrpSpPr>
        <p:grpSpPr>
          <a:xfrm>
            <a:off x="9144000" y="3419721"/>
            <a:ext cx="886691" cy="8866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1D2021"/>
              </a:solidFill>
              <a:prstDash val="solid"/>
              <a:miter/>
            </a:ln>
          </p:spPr>
        </p:sp>
        <p:sp>
          <p:nvSpPr>
            <p:cNvPr id="10" name="TextBox 10"/>
            <p:cNvSpPr txBox="1"/>
            <p:nvPr/>
          </p:nvSpPr>
          <p:spPr>
            <a:xfrm>
              <a:off x="76200" y="66675"/>
              <a:ext cx="660400" cy="669925"/>
            </a:xfrm>
            <a:prstGeom prst="rect">
              <a:avLst/>
            </a:prstGeom>
          </p:spPr>
          <p:txBody>
            <a:bodyPr lIns="39682" tIns="39682" rIns="39682" bIns="39682" rtlCol="0" anchor="ctr"/>
            <a:lstStyle/>
            <a:p>
              <a:pPr algn="ctr">
                <a:lnSpc>
                  <a:spcPts val="2123"/>
                </a:lnSpc>
              </a:pPr>
              <a:endParaRPr>
                <a:latin typeface="Arial" pitchFamily="34" charset="0"/>
                <a:cs typeface="Arial" pitchFamily="34" charset="0"/>
              </a:endParaRPr>
            </a:p>
          </p:txBody>
        </p:sp>
      </p:grpSp>
      <p:grpSp>
        <p:nvGrpSpPr>
          <p:cNvPr id="11" name="Group 11"/>
          <p:cNvGrpSpPr/>
          <p:nvPr/>
        </p:nvGrpSpPr>
        <p:grpSpPr>
          <a:xfrm>
            <a:off x="2287361" y="4942909"/>
            <a:ext cx="886691" cy="8866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000000"/>
              </a:solidFill>
              <a:prstDash val="solid"/>
              <a:miter/>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latin typeface="Arial" pitchFamily="34" charset="0"/>
                <a:cs typeface="Arial" pitchFamily="34" charset="0"/>
              </a:endParaRPr>
            </a:p>
          </p:txBody>
        </p:sp>
      </p:grpSp>
      <p:sp>
        <p:nvSpPr>
          <p:cNvPr id="14" name="TextBox 14"/>
          <p:cNvSpPr txBox="1"/>
          <p:nvPr/>
        </p:nvSpPr>
        <p:spPr>
          <a:xfrm>
            <a:off x="2287361" y="5061348"/>
            <a:ext cx="886691" cy="574132"/>
          </a:xfrm>
          <a:prstGeom prst="rect">
            <a:avLst/>
          </a:prstGeom>
        </p:spPr>
        <p:txBody>
          <a:bodyPr lIns="0" tIns="0" rIns="0" bIns="0" rtlCol="0" anchor="t">
            <a:spAutoFit/>
          </a:bodyPr>
          <a:lstStyle/>
          <a:p>
            <a:pPr algn="ctr">
              <a:lnSpc>
                <a:spcPts val="4932"/>
              </a:lnSpc>
            </a:pPr>
            <a:r>
              <a:rPr lang="en-US" sz="3522" b="1">
                <a:solidFill>
                  <a:srgbClr val="1D2021"/>
                </a:solidFill>
                <a:latin typeface="Arial" pitchFamily="34" charset="0"/>
                <a:ea typeface="Now Bold"/>
                <a:cs typeface="Arial" pitchFamily="34" charset="0"/>
                <a:sym typeface="Now Bold"/>
              </a:rPr>
              <a:t>2</a:t>
            </a:r>
          </a:p>
        </p:txBody>
      </p:sp>
      <p:grpSp>
        <p:nvGrpSpPr>
          <p:cNvPr id="15" name="Group 15"/>
          <p:cNvGrpSpPr/>
          <p:nvPr/>
        </p:nvGrpSpPr>
        <p:grpSpPr>
          <a:xfrm>
            <a:off x="9144000" y="4923994"/>
            <a:ext cx="886691" cy="88669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1D2021"/>
              </a:solidFill>
              <a:prstDash val="solid"/>
              <a:miter/>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latin typeface="Arial" pitchFamily="34" charset="0"/>
                <a:cs typeface="Arial" pitchFamily="34" charset="0"/>
              </a:endParaRPr>
            </a:p>
          </p:txBody>
        </p:sp>
      </p:grpSp>
      <p:grpSp>
        <p:nvGrpSpPr>
          <p:cNvPr id="18" name="Group 18"/>
          <p:cNvGrpSpPr/>
          <p:nvPr/>
        </p:nvGrpSpPr>
        <p:grpSpPr>
          <a:xfrm>
            <a:off x="2287361" y="6409931"/>
            <a:ext cx="876404" cy="87640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000000"/>
              </a:solidFill>
              <a:prstDash val="solid"/>
              <a:miter/>
            </a:ln>
          </p:spPr>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2123"/>
                </a:lnSpc>
              </a:pPr>
              <a:endParaRPr>
                <a:latin typeface="Arial" pitchFamily="34" charset="0"/>
                <a:cs typeface="Arial" pitchFamily="34" charset="0"/>
              </a:endParaRPr>
            </a:p>
          </p:txBody>
        </p:sp>
      </p:grpSp>
      <p:sp>
        <p:nvSpPr>
          <p:cNvPr id="21" name="TextBox 21"/>
          <p:cNvSpPr txBox="1"/>
          <p:nvPr/>
        </p:nvSpPr>
        <p:spPr>
          <a:xfrm>
            <a:off x="2287361" y="6553501"/>
            <a:ext cx="876404" cy="628377"/>
          </a:xfrm>
          <a:prstGeom prst="rect">
            <a:avLst/>
          </a:prstGeom>
        </p:spPr>
        <p:txBody>
          <a:bodyPr lIns="0" tIns="0" rIns="0" bIns="0" rtlCol="0" anchor="t">
            <a:spAutoFit/>
          </a:bodyPr>
          <a:lstStyle/>
          <a:p>
            <a:pPr algn="ctr">
              <a:lnSpc>
                <a:spcPts val="4874"/>
              </a:lnSpc>
            </a:pPr>
            <a:r>
              <a:rPr lang="en-US" sz="3482" b="1">
                <a:solidFill>
                  <a:srgbClr val="1D2021"/>
                </a:solidFill>
                <a:latin typeface="Arial" pitchFamily="34" charset="0"/>
                <a:ea typeface="Now Bold"/>
                <a:cs typeface="Arial" pitchFamily="34" charset="0"/>
                <a:sym typeface="Now Bold"/>
              </a:rPr>
              <a:t>3</a:t>
            </a:r>
          </a:p>
        </p:txBody>
      </p:sp>
      <p:sp>
        <p:nvSpPr>
          <p:cNvPr id="22" name="Freeform 22"/>
          <p:cNvSpPr/>
          <p:nvPr/>
        </p:nvSpPr>
        <p:spPr>
          <a:xfrm>
            <a:off x="-5722450" y="-1086505"/>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92000"/>
            </a:blip>
            <a:stretch>
              <a:fillRect/>
            </a:stretch>
          </a:blipFill>
        </p:spPr>
      </p:sp>
      <p:sp>
        <p:nvSpPr>
          <p:cNvPr id="23" name="Freeform 23"/>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stretch>
              <a:fillRect/>
            </a:stretch>
          </a:blipFill>
        </p:spPr>
      </p:sp>
      <p:sp>
        <p:nvSpPr>
          <p:cNvPr id="24" name="Freeform 24"/>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79000"/>
            </a:blip>
            <a:stretch>
              <a:fillRect/>
            </a:stretch>
          </a:blipFill>
        </p:spPr>
      </p:sp>
      <p:sp>
        <p:nvSpPr>
          <p:cNvPr id="25" name="Freeform 25"/>
          <p:cNvSpPr/>
          <p:nvPr/>
        </p:nvSpPr>
        <p:spPr>
          <a:xfrm>
            <a:off x="16460222" y="8811372"/>
            <a:ext cx="1121687" cy="1121687"/>
          </a:xfrm>
          <a:custGeom>
            <a:avLst/>
            <a:gdLst/>
            <a:ahLst/>
            <a:cxnLst/>
            <a:rect l="l" t="t" r="r" b="b"/>
            <a:pathLst>
              <a:path w="1121687" h="1121687">
                <a:moveTo>
                  <a:pt x="0" y="0"/>
                </a:moveTo>
                <a:lnTo>
                  <a:pt x="1121687" y="0"/>
                </a:lnTo>
                <a:lnTo>
                  <a:pt x="1121687" y="1121687"/>
                </a:lnTo>
                <a:lnTo>
                  <a:pt x="0" y="1121687"/>
                </a:lnTo>
                <a:lnTo>
                  <a:pt x="0" y="0"/>
                </a:lnTo>
                <a:close/>
              </a:path>
            </a:pathLst>
          </a:custGeom>
          <a:blipFill>
            <a:blip r:embed="rId4"/>
            <a:stretch>
              <a:fillRect/>
            </a:stretch>
          </a:blipFill>
        </p:spPr>
      </p:sp>
      <p:sp>
        <p:nvSpPr>
          <p:cNvPr id="26" name="TextBox 26"/>
          <p:cNvSpPr txBox="1"/>
          <p:nvPr/>
        </p:nvSpPr>
        <p:spPr>
          <a:xfrm>
            <a:off x="5039123" y="1303604"/>
            <a:ext cx="8209754" cy="948978"/>
          </a:xfrm>
          <a:prstGeom prst="rect">
            <a:avLst/>
          </a:prstGeom>
        </p:spPr>
        <p:txBody>
          <a:bodyPr lIns="0" tIns="0" rIns="0" bIns="0" rtlCol="0" anchor="t">
            <a:spAutoFit/>
          </a:bodyPr>
          <a:lstStyle/>
          <a:p>
            <a:pPr algn="ctr">
              <a:lnSpc>
                <a:spcPts val="7412"/>
              </a:lnSpc>
            </a:pPr>
            <a:r>
              <a:rPr lang="en-US" sz="5294" b="1" spc="-259" dirty="0">
                <a:solidFill>
                  <a:srgbClr val="004AAD"/>
                </a:solidFill>
                <a:latin typeface="Arial" pitchFamily="34" charset="0"/>
                <a:ea typeface="Now Bold"/>
                <a:cs typeface="Arial" pitchFamily="34" charset="0"/>
                <a:sym typeface="Now Bold"/>
              </a:rPr>
              <a:t>NỘI DUNG CHÍNH</a:t>
            </a:r>
          </a:p>
        </p:txBody>
      </p:sp>
      <p:sp>
        <p:nvSpPr>
          <p:cNvPr id="27" name="TextBox 27"/>
          <p:cNvSpPr txBox="1"/>
          <p:nvPr/>
        </p:nvSpPr>
        <p:spPr>
          <a:xfrm>
            <a:off x="3867130" y="3666393"/>
            <a:ext cx="3725838" cy="432234"/>
          </a:xfrm>
          <a:prstGeom prst="rect">
            <a:avLst/>
          </a:prstGeom>
        </p:spPr>
        <p:txBody>
          <a:bodyPr lIns="0" tIns="0" rIns="0" bIns="0" rtlCol="0" anchor="t">
            <a:spAutoFit/>
          </a:bodyPr>
          <a:lstStyle/>
          <a:p>
            <a:pPr algn="l">
              <a:lnSpc>
                <a:spcPts val="3592"/>
              </a:lnSpc>
              <a:spcBef>
                <a:spcPct val="0"/>
              </a:spcBef>
            </a:pPr>
            <a:r>
              <a:rPr lang="en-US" sz="2944" b="1" dirty="0">
                <a:solidFill>
                  <a:srgbClr val="000000"/>
                </a:solidFill>
                <a:latin typeface="Arial" pitchFamily="34" charset="0"/>
                <a:ea typeface="Now Bold"/>
                <a:cs typeface="Arial" pitchFamily="34" charset="0"/>
                <a:sym typeface="Now Bold"/>
              </a:rPr>
              <a:t>GIỚI THIỆU ĐỀ TÀI</a:t>
            </a:r>
          </a:p>
        </p:txBody>
      </p:sp>
      <p:sp>
        <p:nvSpPr>
          <p:cNvPr id="28" name="TextBox 28"/>
          <p:cNvSpPr txBox="1"/>
          <p:nvPr/>
        </p:nvSpPr>
        <p:spPr>
          <a:xfrm>
            <a:off x="3867130" y="5233605"/>
            <a:ext cx="4854051" cy="432234"/>
          </a:xfrm>
          <a:prstGeom prst="rect">
            <a:avLst/>
          </a:prstGeom>
        </p:spPr>
        <p:txBody>
          <a:bodyPr lIns="0" tIns="0" rIns="0" bIns="0" rtlCol="0" anchor="t">
            <a:spAutoFit/>
          </a:bodyPr>
          <a:lstStyle/>
          <a:p>
            <a:pPr algn="l">
              <a:lnSpc>
                <a:spcPts val="3592"/>
              </a:lnSpc>
              <a:spcBef>
                <a:spcPct val="0"/>
              </a:spcBef>
            </a:pPr>
            <a:r>
              <a:rPr lang="en-US" sz="2944" b="1" dirty="0">
                <a:solidFill>
                  <a:srgbClr val="000000"/>
                </a:solidFill>
                <a:latin typeface="Arial" pitchFamily="34" charset="0"/>
                <a:ea typeface="Now Bold"/>
                <a:cs typeface="Arial" pitchFamily="34" charset="0"/>
                <a:sym typeface="Now Bold"/>
              </a:rPr>
              <a:t>NGHIÊN CỨU LÝ THUYẾT</a:t>
            </a:r>
          </a:p>
        </p:txBody>
      </p:sp>
      <p:sp>
        <p:nvSpPr>
          <p:cNvPr id="29" name="TextBox 29"/>
          <p:cNvSpPr txBox="1"/>
          <p:nvPr/>
        </p:nvSpPr>
        <p:spPr>
          <a:xfrm>
            <a:off x="3867130" y="6663051"/>
            <a:ext cx="5962670" cy="461665"/>
          </a:xfrm>
          <a:prstGeom prst="rect">
            <a:avLst/>
          </a:prstGeom>
        </p:spPr>
        <p:txBody>
          <a:bodyPr wrap="square" lIns="0" tIns="0" rIns="0" bIns="0" rtlCol="0" anchor="t">
            <a:spAutoFit/>
          </a:bodyPr>
          <a:lstStyle/>
          <a:p>
            <a:pPr algn="l">
              <a:lnSpc>
                <a:spcPts val="3586"/>
              </a:lnSpc>
              <a:spcBef>
                <a:spcPct val="0"/>
              </a:spcBef>
            </a:pPr>
            <a:r>
              <a:rPr lang="en-US" sz="2940" b="1" dirty="0" smtClean="0">
                <a:solidFill>
                  <a:srgbClr val="000000"/>
                </a:solidFill>
                <a:latin typeface="Arial" pitchFamily="34" charset="0"/>
                <a:ea typeface="Now Bold"/>
                <a:cs typeface="Arial" pitchFamily="34" charset="0"/>
                <a:sym typeface="Now Bold"/>
              </a:rPr>
              <a:t>PHÂN TÍCH HỆ THỐNG</a:t>
            </a:r>
            <a:endParaRPr lang="en-US" sz="2940" b="1" dirty="0">
              <a:solidFill>
                <a:srgbClr val="000000"/>
              </a:solidFill>
              <a:latin typeface="Arial" pitchFamily="34" charset="0"/>
              <a:ea typeface="Now Bold"/>
              <a:cs typeface="Arial" pitchFamily="34" charset="0"/>
              <a:sym typeface="Now Bold"/>
            </a:endParaRPr>
          </a:p>
        </p:txBody>
      </p:sp>
      <p:sp>
        <p:nvSpPr>
          <p:cNvPr id="30" name="TextBox 30"/>
          <p:cNvSpPr txBox="1"/>
          <p:nvPr/>
        </p:nvSpPr>
        <p:spPr>
          <a:xfrm>
            <a:off x="9218472" y="3540987"/>
            <a:ext cx="737747" cy="628377"/>
          </a:xfrm>
          <a:prstGeom prst="rect">
            <a:avLst/>
          </a:prstGeom>
        </p:spPr>
        <p:txBody>
          <a:bodyPr lIns="0" tIns="0" rIns="0" bIns="0" rtlCol="0" anchor="t">
            <a:spAutoFit/>
          </a:bodyPr>
          <a:lstStyle/>
          <a:p>
            <a:pPr algn="ctr">
              <a:lnSpc>
                <a:spcPts val="4935"/>
              </a:lnSpc>
            </a:pPr>
            <a:r>
              <a:rPr lang="en-US" sz="3525" b="1">
                <a:solidFill>
                  <a:srgbClr val="1D2021">
                    <a:alpha val="82745"/>
                  </a:srgbClr>
                </a:solidFill>
                <a:latin typeface="Arial" pitchFamily="34" charset="0"/>
                <a:ea typeface="Now Bold"/>
                <a:cs typeface="Arial" pitchFamily="34" charset="0"/>
                <a:sym typeface="Now Bold"/>
              </a:rPr>
              <a:t>4</a:t>
            </a:r>
          </a:p>
        </p:txBody>
      </p:sp>
      <p:sp>
        <p:nvSpPr>
          <p:cNvPr id="31" name="TextBox 31"/>
          <p:cNvSpPr txBox="1"/>
          <p:nvPr/>
        </p:nvSpPr>
        <p:spPr>
          <a:xfrm>
            <a:off x="9144000" y="5045234"/>
            <a:ext cx="886691" cy="628377"/>
          </a:xfrm>
          <a:prstGeom prst="rect">
            <a:avLst/>
          </a:prstGeom>
        </p:spPr>
        <p:txBody>
          <a:bodyPr lIns="0" tIns="0" rIns="0" bIns="0" rtlCol="0" anchor="t">
            <a:spAutoFit/>
          </a:bodyPr>
          <a:lstStyle/>
          <a:p>
            <a:pPr algn="ctr">
              <a:lnSpc>
                <a:spcPts val="4932"/>
              </a:lnSpc>
            </a:pPr>
            <a:r>
              <a:rPr lang="en-US" sz="3522" b="1">
                <a:solidFill>
                  <a:srgbClr val="1D2021"/>
                </a:solidFill>
                <a:latin typeface="Arial" pitchFamily="34" charset="0"/>
                <a:ea typeface="Now Bold"/>
                <a:cs typeface="Arial" pitchFamily="34" charset="0"/>
                <a:sym typeface="Now Bold"/>
              </a:rPr>
              <a:t>5</a:t>
            </a:r>
          </a:p>
        </p:txBody>
      </p:sp>
      <p:sp>
        <p:nvSpPr>
          <p:cNvPr id="32" name="TextBox 32"/>
          <p:cNvSpPr txBox="1"/>
          <p:nvPr/>
        </p:nvSpPr>
        <p:spPr>
          <a:xfrm>
            <a:off x="16945263" y="9182100"/>
            <a:ext cx="170656" cy="551433"/>
          </a:xfrm>
          <a:prstGeom prst="rect">
            <a:avLst/>
          </a:prstGeom>
        </p:spPr>
        <p:txBody>
          <a:bodyPr lIns="0" tIns="0" rIns="0" bIns="0" rtlCol="0" anchor="t">
            <a:spAutoFit/>
          </a:bodyPr>
          <a:lstStyle/>
          <a:p>
            <a:pPr algn="ctr">
              <a:lnSpc>
                <a:spcPts val="4270"/>
              </a:lnSpc>
              <a:spcBef>
                <a:spcPct val="0"/>
              </a:spcBef>
            </a:pPr>
            <a:r>
              <a:rPr lang="en-US" sz="3500">
                <a:solidFill>
                  <a:srgbClr val="004AAD"/>
                </a:solidFill>
                <a:latin typeface="Arial" pitchFamily="34" charset="0"/>
                <a:ea typeface="Now"/>
                <a:cs typeface="Arial" pitchFamily="34" charset="0"/>
                <a:sym typeface="Now"/>
              </a:rPr>
              <a:t>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TextBox 3"/>
          <p:cNvSpPr txBox="1"/>
          <p:nvPr/>
        </p:nvSpPr>
        <p:spPr>
          <a:xfrm>
            <a:off x="1028700" y="726622"/>
            <a:ext cx="5665613" cy="1069075"/>
          </a:xfrm>
          <a:prstGeom prst="rect">
            <a:avLst/>
          </a:prstGeom>
        </p:spPr>
        <p:txBody>
          <a:bodyPr lIns="0" tIns="0" rIns="0" bIns="0" rtlCol="0" anchor="t">
            <a:spAutoFit/>
          </a:bodyPr>
          <a:lstStyle/>
          <a:p>
            <a:pPr algn="l">
              <a:lnSpc>
                <a:spcPts val="8905"/>
              </a:lnSpc>
              <a:spcBef>
                <a:spcPct val="0"/>
              </a:spcBef>
            </a:pPr>
            <a:r>
              <a:rPr lang="en-US" sz="7299" b="1">
                <a:solidFill>
                  <a:srgbClr val="004AAD"/>
                </a:solidFill>
                <a:latin typeface="AẢ"/>
                <a:ea typeface="Now Bold"/>
                <a:cs typeface="Now Bold"/>
                <a:sym typeface="Now Bold"/>
              </a:rPr>
              <a:t>5-KẾT LUẬN</a:t>
            </a:r>
          </a:p>
        </p:txBody>
      </p:sp>
      <p:sp>
        <p:nvSpPr>
          <p:cNvPr id="4" name="Freeform 4"/>
          <p:cNvSpPr/>
          <p:nvPr/>
        </p:nvSpPr>
        <p:spPr>
          <a:xfrm>
            <a:off x="12245895" y="3924729"/>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5" name="Freeform 5"/>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35000"/>
            </a:blip>
            <a:stretch>
              <a:fillRect/>
            </a:stretch>
          </a:blipFill>
        </p:spPr>
      </p:sp>
      <p:sp>
        <p:nvSpPr>
          <p:cNvPr id="6" name="TextBox 6"/>
          <p:cNvSpPr txBox="1"/>
          <p:nvPr/>
        </p:nvSpPr>
        <p:spPr>
          <a:xfrm>
            <a:off x="1028700" y="3127572"/>
            <a:ext cx="6860965" cy="2296847"/>
          </a:xfrm>
          <a:prstGeom prst="rect">
            <a:avLst/>
          </a:prstGeom>
        </p:spPr>
        <p:txBody>
          <a:bodyPr lIns="0" tIns="0" rIns="0" bIns="0" rtlCol="0" anchor="t">
            <a:spAutoFit/>
          </a:bodyPr>
          <a:lstStyle/>
          <a:p>
            <a:pPr marL="626638" lvl="1" indent="-313319" algn="just">
              <a:lnSpc>
                <a:spcPts val="4556"/>
              </a:lnSpc>
              <a:buFont typeface="Arial"/>
              <a:buChar char="•"/>
            </a:pPr>
            <a:r>
              <a:rPr lang="en-US" sz="2902">
                <a:solidFill>
                  <a:srgbClr val="000000"/>
                </a:solidFill>
                <a:latin typeface="AẢ"/>
                <a:ea typeface="Now"/>
                <a:cs typeface="Now"/>
                <a:sym typeface="Now"/>
              </a:rPr>
              <a:t>Chưa thanh toán được bằng hình thức trực truyến.</a:t>
            </a:r>
          </a:p>
          <a:p>
            <a:pPr marL="626638" lvl="1" indent="-313319" algn="just">
              <a:lnSpc>
                <a:spcPts val="4556"/>
              </a:lnSpc>
              <a:buFont typeface="Arial"/>
              <a:buChar char="•"/>
            </a:pPr>
            <a:r>
              <a:rPr lang="en-US" sz="2902">
                <a:solidFill>
                  <a:srgbClr val="000000"/>
                </a:solidFill>
                <a:latin typeface="AẢ"/>
                <a:ea typeface="Now"/>
                <a:cs typeface="Now"/>
                <a:sym typeface="Now"/>
              </a:rPr>
              <a:t>Còn nhiều chức năng chưa tối ưu</a:t>
            </a:r>
          </a:p>
          <a:p>
            <a:pPr algn="just">
              <a:lnSpc>
                <a:spcPts val="4556"/>
              </a:lnSpc>
            </a:pPr>
            <a:endParaRPr lang="en-US" sz="2902">
              <a:solidFill>
                <a:srgbClr val="000000"/>
              </a:solidFill>
              <a:latin typeface="AẢ"/>
              <a:ea typeface="Now"/>
              <a:cs typeface="Now"/>
              <a:sym typeface="Now"/>
            </a:endParaRPr>
          </a:p>
        </p:txBody>
      </p:sp>
      <p:sp>
        <p:nvSpPr>
          <p:cNvPr id="7" name="TextBox 7"/>
          <p:cNvSpPr txBox="1"/>
          <p:nvPr/>
        </p:nvSpPr>
        <p:spPr>
          <a:xfrm>
            <a:off x="9674580" y="4695704"/>
            <a:ext cx="4151987" cy="447796"/>
          </a:xfrm>
          <a:prstGeom prst="rect">
            <a:avLst/>
          </a:prstGeom>
        </p:spPr>
        <p:txBody>
          <a:bodyPr lIns="0" tIns="0" rIns="0" bIns="0" rtlCol="0" anchor="t">
            <a:spAutoFit/>
          </a:bodyPr>
          <a:lstStyle/>
          <a:p>
            <a:pPr algn="just">
              <a:lnSpc>
                <a:spcPts val="3667"/>
              </a:lnSpc>
            </a:pPr>
            <a:r>
              <a:rPr lang="en-US" sz="3005" b="1">
                <a:solidFill>
                  <a:srgbClr val="000000"/>
                </a:solidFill>
                <a:latin typeface="AẢ"/>
                <a:ea typeface="Now Bold"/>
                <a:cs typeface="Now Bold"/>
                <a:sym typeface="Now Bold"/>
              </a:rPr>
              <a:t>HƯỚNG PHÁT TRIỂN</a:t>
            </a:r>
          </a:p>
        </p:txBody>
      </p:sp>
      <p:sp>
        <p:nvSpPr>
          <p:cNvPr id="8" name="TextBox 8"/>
          <p:cNvSpPr txBox="1"/>
          <p:nvPr/>
        </p:nvSpPr>
        <p:spPr>
          <a:xfrm>
            <a:off x="1259759" y="2469661"/>
            <a:ext cx="2275481" cy="473009"/>
          </a:xfrm>
          <a:prstGeom prst="rect">
            <a:avLst/>
          </a:prstGeom>
        </p:spPr>
        <p:txBody>
          <a:bodyPr lIns="0" tIns="0" rIns="0" bIns="0" rtlCol="0" anchor="t">
            <a:spAutoFit/>
          </a:bodyPr>
          <a:lstStyle/>
          <a:p>
            <a:pPr algn="just">
              <a:lnSpc>
                <a:spcPts val="3795"/>
              </a:lnSpc>
            </a:pPr>
            <a:r>
              <a:rPr lang="en-US" sz="3111" b="1">
                <a:solidFill>
                  <a:srgbClr val="000000"/>
                </a:solidFill>
                <a:latin typeface="AẢ"/>
                <a:ea typeface="Now Bold"/>
                <a:cs typeface="Now Bold"/>
                <a:sym typeface="Now Bold"/>
              </a:rPr>
              <a:t>HẠN CHẾ</a:t>
            </a:r>
          </a:p>
        </p:txBody>
      </p:sp>
      <p:sp>
        <p:nvSpPr>
          <p:cNvPr id="9" name="TextBox 9"/>
          <p:cNvSpPr txBox="1"/>
          <p:nvPr/>
        </p:nvSpPr>
        <p:spPr>
          <a:xfrm>
            <a:off x="9144000" y="5286375"/>
            <a:ext cx="7877809" cy="2872637"/>
          </a:xfrm>
          <a:prstGeom prst="rect">
            <a:avLst/>
          </a:prstGeom>
        </p:spPr>
        <p:txBody>
          <a:bodyPr lIns="0" tIns="0" rIns="0" bIns="0" rtlCol="0" anchor="t">
            <a:spAutoFit/>
          </a:bodyPr>
          <a:lstStyle/>
          <a:p>
            <a:pPr marL="630670" lvl="1" indent="-315335" algn="just">
              <a:lnSpc>
                <a:spcPts val="4586"/>
              </a:lnSpc>
              <a:buFont typeface="Arial"/>
              <a:buChar char="•"/>
            </a:pPr>
            <a:r>
              <a:rPr lang="en-US" sz="2921">
                <a:solidFill>
                  <a:srgbClr val="000000"/>
                </a:solidFill>
                <a:latin typeface="AẢ"/>
                <a:ea typeface="Now"/>
                <a:cs typeface="Now"/>
                <a:sym typeface="Now"/>
              </a:rPr>
              <a:t>Tiếp tục phát triển giao diện website thêm đẹp mắt và dễ sử dụng</a:t>
            </a:r>
          </a:p>
          <a:p>
            <a:pPr marL="630670" lvl="1" indent="-315335" algn="just">
              <a:lnSpc>
                <a:spcPts val="4586"/>
              </a:lnSpc>
              <a:buFont typeface="Arial"/>
              <a:buChar char="•"/>
            </a:pPr>
            <a:r>
              <a:rPr lang="en-US" sz="2921">
                <a:solidFill>
                  <a:srgbClr val="000000"/>
                </a:solidFill>
                <a:latin typeface="AẢ"/>
                <a:ea typeface="Now"/>
                <a:cs typeface="Now"/>
                <a:sym typeface="Now"/>
              </a:rPr>
              <a:t>Phát triển thêm hình thức đăng ký bằng số điện thoại, facebook,…</a:t>
            </a:r>
          </a:p>
          <a:p>
            <a:pPr algn="just">
              <a:lnSpc>
                <a:spcPts val="4586"/>
              </a:lnSpc>
            </a:pPr>
            <a:endParaRPr lang="en-US" sz="2921">
              <a:solidFill>
                <a:srgbClr val="000000"/>
              </a:solidFill>
              <a:latin typeface="AẢ"/>
              <a:ea typeface="Now"/>
              <a:cs typeface="Now"/>
              <a:sym typeface="Now"/>
            </a:endParaRPr>
          </a:p>
        </p:txBody>
      </p:sp>
      <p:sp>
        <p:nvSpPr>
          <p:cNvPr id="10" name="Freeform 10"/>
          <p:cNvSpPr/>
          <p:nvPr/>
        </p:nvSpPr>
        <p:spPr>
          <a:xfrm>
            <a:off x="16455817" y="8830422"/>
            <a:ext cx="1158542" cy="1158542"/>
          </a:xfrm>
          <a:custGeom>
            <a:avLst/>
            <a:gdLst/>
            <a:ahLst/>
            <a:cxnLst/>
            <a:rect l="l" t="t" r="r" b="b"/>
            <a:pathLst>
              <a:path w="1158542" h="1158542">
                <a:moveTo>
                  <a:pt x="0" y="0"/>
                </a:moveTo>
                <a:lnTo>
                  <a:pt x="1158543" y="0"/>
                </a:lnTo>
                <a:lnTo>
                  <a:pt x="1158543" y="1158542"/>
                </a:lnTo>
                <a:lnTo>
                  <a:pt x="0" y="1158542"/>
                </a:lnTo>
                <a:lnTo>
                  <a:pt x="0" y="0"/>
                </a:lnTo>
                <a:close/>
              </a:path>
            </a:pathLst>
          </a:custGeom>
          <a:blipFill>
            <a:blip r:embed="rId4"/>
            <a:stretch>
              <a:fillRect/>
            </a:stretch>
          </a:blipFill>
        </p:spPr>
      </p:sp>
      <p:sp>
        <p:nvSpPr>
          <p:cNvPr id="11" name="TextBox 11"/>
          <p:cNvSpPr txBox="1"/>
          <p:nvPr/>
        </p:nvSpPr>
        <p:spPr>
          <a:xfrm>
            <a:off x="16659264" y="9191625"/>
            <a:ext cx="751648" cy="551433"/>
          </a:xfrm>
          <a:prstGeom prst="rect">
            <a:avLst/>
          </a:prstGeom>
        </p:spPr>
        <p:txBody>
          <a:bodyPr wrap="square" lIns="0" tIns="0" rIns="0" bIns="0" rtlCol="0" anchor="t">
            <a:spAutoFit/>
          </a:bodyPr>
          <a:lstStyle/>
          <a:p>
            <a:pPr algn="ctr">
              <a:lnSpc>
                <a:spcPts val="4270"/>
              </a:lnSpc>
              <a:spcBef>
                <a:spcPct val="0"/>
              </a:spcBef>
            </a:pPr>
            <a:r>
              <a:rPr lang="en-US" sz="3500" dirty="0">
                <a:solidFill>
                  <a:srgbClr val="004AAD"/>
                </a:solidFill>
                <a:latin typeface="AẢ"/>
                <a:ea typeface="Now"/>
                <a:cs typeface="Now"/>
                <a:sym typeface="Now"/>
              </a:rPr>
              <a:t>19</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967036" y="3521679"/>
            <a:ext cx="7447788" cy="8229600"/>
          </a:xfrm>
          <a:custGeom>
            <a:avLst/>
            <a:gdLst/>
            <a:ahLst/>
            <a:cxnLst/>
            <a:rect l="l" t="t" r="r" b="b"/>
            <a:pathLst>
              <a:path w="7447788" h="8229600">
                <a:moveTo>
                  <a:pt x="0" y="0"/>
                </a:moveTo>
                <a:lnTo>
                  <a:pt x="7447788" y="0"/>
                </a:lnTo>
                <a:lnTo>
                  <a:pt x="7447788" y="8229600"/>
                </a:lnTo>
                <a:lnTo>
                  <a:pt x="0" y="8229600"/>
                </a:lnTo>
                <a:lnTo>
                  <a:pt x="0" y="0"/>
                </a:lnTo>
                <a:close/>
              </a:path>
            </a:pathLst>
          </a:custGeom>
          <a:blipFill>
            <a:blip r:embed="rId2">
              <a:alphaModFix amt="38000"/>
            </a:blip>
            <a:stretch>
              <a:fillRect/>
            </a:stretch>
          </a:blipFill>
        </p:spPr>
      </p:sp>
      <p:sp>
        <p:nvSpPr>
          <p:cNvPr id="3" name="Freeform 3"/>
          <p:cNvSpPr/>
          <p:nvPr/>
        </p:nvSpPr>
        <p:spPr>
          <a:xfrm>
            <a:off x="7295181" y="-2787712"/>
            <a:ext cx="15454648" cy="8229600"/>
          </a:xfrm>
          <a:custGeom>
            <a:avLst/>
            <a:gdLst/>
            <a:ahLst/>
            <a:cxnLst/>
            <a:rect l="l" t="t" r="r" b="b"/>
            <a:pathLst>
              <a:path w="15454648" h="8229600">
                <a:moveTo>
                  <a:pt x="0" y="0"/>
                </a:moveTo>
                <a:lnTo>
                  <a:pt x="15454648" y="0"/>
                </a:lnTo>
                <a:lnTo>
                  <a:pt x="15454648" y="8229600"/>
                </a:lnTo>
                <a:lnTo>
                  <a:pt x="0" y="8229600"/>
                </a:lnTo>
                <a:lnTo>
                  <a:pt x="0" y="0"/>
                </a:lnTo>
                <a:close/>
              </a:path>
            </a:pathLst>
          </a:custGeom>
          <a:blipFill>
            <a:blip r:embed="rId3">
              <a:alphaModFix amt="56000"/>
            </a:blip>
            <a:stretch>
              <a:fillRect/>
            </a:stretch>
          </a:blipFill>
        </p:spPr>
      </p:sp>
      <p:sp>
        <p:nvSpPr>
          <p:cNvPr id="4" name="Rectangle 3"/>
          <p:cNvSpPr/>
          <p:nvPr/>
        </p:nvSpPr>
        <p:spPr>
          <a:xfrm>
            <a:off x="1727460" y="4681835"/>
            <a:ext cx="14833099" cy="1107996"/>
          </a:xfrm>
          <a:prstGeom prst="rect">
            <a:avLst/>
          </a:prstGeom>
          <a:noFill/>
        </p:spPr>
        <p:txBody>
          <a:bodyPr wrap="none" lIns="91440" tIns="45720" rIns="91440" bIns="45720">
            <a:prstTxWarp prst="textArchUp">
              <a:avLst/>
            </a:prstTxWarp>
            <a:spAutoFit/>
          </a:bodyPr>
          <a:lstStyle/>
          <a:p>
            <a:pPr algn="ct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Cảm</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ơn</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thầy</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cô</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và</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các</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bạn</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đã</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lắm</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600" b="1"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nghe</a:t>
            </a:r>
            <a:r>
              <a:rPr lang="en-US" sz="66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6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Sun 4"/>
          <p:cNvSpPr/>
          <p:nvPr/>
        </p:nvSpPr>
        <p:spPr>
          <a:xfrm>
            <a:off x="1201882" y="495300"/>
            <a:ext cx="2514600" cy="16002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2286000" y="1028700"/>
            <a:ext cx="3810000" cy="1905000"/>
          </a:xfrm>
          <a:prstGeom prst="cloud">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0" y="1713499"/>
            <a:ext cx="3810000" cy="1905000"/>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83299" y="523472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87000"/>
            </a:blip>
            <a:stretch>
              <a:fillRect/>
            </a:stretch>
          </a:blipFill>
        </p:spPr>
      </p:sp>
      <p:sp>
        <p:nvSpPr>
          <p:cNvPr id="3" name="Freeform 3"/>
          <p:cNvSpPr/>
          <p:nvPr/>
        </p:nvSpPr>
        <p:spPr>
          <a:xfrm>
            <a:off x="14031184" y="-3691410"/>
            <a:ext cx="8550234" cy="8229600"/>
          </a:xfrm>
          <a:custGeom>
            <a:avLst/>
            <a:gdLst/>
            <a:ahLst/>
            <a:cxnLst/>
            <a:rect l="l" t="t" r="r" b="b"/>
            <a:pathLst>
              <a:path w="8550234" h="8229600">
                <a:moveTo>
                  <a:pt x="0" y="0"/>
                </a:moveTo>
                <a:lnTo>
                  <a:pt x="8550233" y="0"/>
                </a:lnTo>
                <a:lnTo>
                  <a:pt x="8550233" y="8229600"/>
                </a:lnTo>
                <a:lnTo>
                  <a:pt x="0" y="8229600"/>
                </a:lnTo>
                <a:lnTo>
                  <a:pt x="0" y="0"/>
                </a:lnTo>
                <a:close/>
              </a:path>
            </a:pathLst>
          </a:custGeom>
          <a:blipFill>
            <a:blip r:embed="rId2">
              <a:alphaModFix amt="89000"/>
            </a:blip>
            <a:stretch>
              <a:fillRect/>
            </a:stretch>
          </a:blipFill>
        </p:spPr>
      </p:sp>
      <p:sp>
        <p:nvSpPr>
          <p:cNvPr id="4" name="Freeform 4"/>
          <p:cNvSpPr/>
          <p:nvPr/>
        </p:nvSpPr>
        <p:spPr>
          <a:xfrm>
            <a:off x="-5722450" y="-3429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59000"/>
            </a:blip>
            <a:stretch>
              <a:fillRect/>
            </a:stretch>
          </a:blipFill>
        </p:spPr>
      </p:sp>
      <p:sp>
        <p:nvSpPr>
          <p:cNvPr id="5" name="TextBox 5"/>
          <p:cNvSpPr txBox="1"/>
          <p:nvPr/>
        </p:nvSpPr>
        <p:spPr>
          <a:xfrm>
            <a:off x="2132282" y="3667644"/>
            <a:ext cx="14003744" cy="3335710"/>
          </a:xfrm>
          <a:prstGeom prst="rect">
            <a:avLst/>
          </a:prstGeom>
        </p:spPr>
        <p:txBody>
          <a:bodyPr lIns="0" tIns="0" rIns="0" bIns="0" rtlCol="0" anchor="t">
            <a:spAutoFit/>
          </a:bodyPr>
          <a:lstStyle/>
          <a:p>
            <a:pPr marL="665853" lvl="1" indent="-332927" algn="l">
              <a:lnSpc>
                <a:spcPts val="5335"/>
              </a:lnSpc>
              <a:buFont typeface="Arial"/>
              <a:buChar char="•"/>
            </a:pPr>
            <a:r>
              <a:rPr lang="en-US" sz="3084" spc="80" dirty="0" err="1">
                <a:solidFill>
                  <a:srgbClr val="000000"/>
                </a:solidFill>
                <a:latin typeface="Arial" pitchFamily="34" charset="0"/>
                <a:ea typeface="Now"/>
                <a:cs typeface="Arial" pitchFamily="34" charset="0"/>
                <a:sym typeface="Now"/>
              </a:rPr>
              <a:t>Sự</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phát</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triển</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mạnh</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mẽ</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của</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công</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nghệ</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thông</a:t>
            </a:r>
            <a:r>
              <a:rPr lang="en-US" sz="3084" spc="80" dirty="0">
                <a:solidFill>
                  <a:srgbClr val="000000"/>
                </a:solidFill>
                <a:latin typeface="Arial" pitchFamily="34" charset="0"/>
                <a:ea typeface="Now"/>
                <a:cs typeface="Arial" pitchFamily="34" charset="0"/>
                <a:sym typeface="Now"/>
              </a:rPr>
              <a:t> tin</a:t>
            </a:r>
          </a:p>
          <a:p>
            <a:pPr marL="665853" lvl="1" indent="-332927" algn="l">
              <a:lnSpc>
                <a:spcPts val="5335"/>
              </a:lnSpc>
              <a:buFont typeface="Arial"/>
              <a:buChar char="•"/>
            </a:pPr>
            <a:r>
              <a:rPr lang="en-US" sz="3084" spc="80" dirty="0" err="1">
                <a:solidFill>
                  <a:srgbClr val="000000"/>
                </a:solidFill>
                <a:latin typeface="Arial" pitchFamily="34" charset="0"/>
                <a:ea typeface="Now"/>
                <a:cs typeface="Arial" pitchFamily="34" charset="0"/>
                <a:sym typeface="Now"/>
              </a:rPr>
              <a:t>Khó</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khăn</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trong</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vấn</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đề</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thu</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hút</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khách</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hàng</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của</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doanh</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nghiệp</a:t>
            </a:r>
            <a:endParaRPr lang="en-US" sz="3084" spc="80" dirty="0">
              <a:solidFill>
                <a:srgbClr val="000000"/>
              </a:solidFill>
              <a:latin typeface="Arial" pitchFamily="34" charset="0"/>
              <a:ea typeface="Now"/>
              <a:cs typeface="Arial" pitchFamily="34" charset="0"/>
              <a:sym typeface="Now"/>
            </a:endParaRPr>
          </a:p>
          <a:p>
            <a:pPr marL="665853" lvl="1" indent="-332927" algn="l">
              <a:lnSpc>
                <a:spcPts val="5335"/>
              </a:lnSpc>
              <a:buFont typeface="Arial"/>
              <a:buChar char="•"/>
            </a:pPr>
            <a:r>
              <a:rPr lang="en-US" sz="3084" spc="80" dirty="0" err="1">
                <a:solidFill>
                  <a:srgbClr val="000000"/>
                </a:solidFill>
                <a:latin typeface="Arial" pitchFamily="34" charset="0"/>
                <a:ea typeface="Now"/>
                <a:cs typeface="Arial" pitchFamily="34" charset="0"/>
                <a:sym typeface="Now"/>
              </a:rPr>
              <a:t>Xuất</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phát</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từ</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nhu</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cầu</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trong</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tìm</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kiếm</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nơi</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lưu</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trú</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khi</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đến</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với</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Trà</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Vinh</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của</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khách</a:t>
            </a:r>
            <a:r>
              <a:rPr lang="en-US" sz="3084" spc="80" dirty="0">
                <a:solidFill>
                  <a:srgbClr val="000000"/>
                </a:solidFill>
                <a:latin typeface="Arial" pitchFamily="34" charset="0"/>
                <a:ea typeface="Now"/>
                <a:cs typeface="Arial" pitchFamily="34" charset="0"/>
                <a:sym typeface="Now"/>
              </a:rPr>
              <a:t> </a:t>
            </a:r>
            <a:r>
              <a:rPr lang="en-US" sz="3084" spc="80" dirty="0" err="1">
                <a:solidFill>
                  <a:srgbClr val="000000"/>
                </a:solidFill>
                <a:latin typeface="Arial" pitchFamily="34" charset="0"/>
                <a:ea typeface="Now"/>
                <a:cs typeface="Arial" pitchFamily="34" charset="0"/>
                <a:sym typeface="Now"/>
              </a:rPr>
              <a:t>hàng</a:t>
            </a:r>
            <a:r>
              <a:rPr lang="en-US" sz="3084" spc="80" dirty="0">
                <a:solidFill>
                  <a:srgbClr val="000000"/>
                </a:solidFill>
                <a:latin typeface="Arial" pitchFamily="34" charset="0"/>
                <a:ea typeface="Now"/>
                <a:cs typeface="Arial" pitchFamily="34" charset="0"/>
                <a:sym typeface="Now"/>
              </a:rPr>
              <a:t> </a:t>
            </a:r>
          </a:p>
          <a:p>
            <a:pPr algn="l">
              <a:lnSpc>
                <a:spcPts val="5335"/>
              </a:lnSpc>
            </a:pPr>
            <a:endParaRPr lang="en-US" sz="3084" spc="80" dirty="0">
              <a:solidFill>
                <a:srgbClr val="000000"/>
              </a:solidFill>
              <a:latin typeface="Arial" pitchFamily="34" charset="0"/>
              <a:ea typeface="Now"/>
              <a:cs typeface="Arial" pitchFamily="34" charset="0"/>
              <a:sym typeface="Now"/>
            </a:endParaRPr>
          </a:p>
        </p:txBody>
      </p:sp>
      <p:sp>
        <p:nvSpPr>
          <p:cNvPr id="6" name="Freeform 6"/>
          <p:cNvSpPr/>
          <p:nvPr/>
        </p:nvSpPr>
        <p:spPr>
          <a:xfrm>
            <a:off x="16474867" y="8878047"/>
            <a:ext cx="1083215" cy="1083215"/>
          </a:xfrm>
          <a:custGeom>
            <a:avLst/>
            <a:gdLst/>
            <a:ahLst/>
            <a:cxnLst/>
            <a:rect l="l" t="t" r="r" b="b"/>
            <a:pathLst>
              <a:path w="1083215" h="1083215">
                <a:moveTo>
                  <a:pt x="0" y="0"/>
                </a:moveTo>
                <a:lnTo>
                  <a:pt x="1083215" y="0"/>
                </a:lnTo>
                <a:lnTo>
                  <a:pt x="1083215" y="1083215"/>
                </a:lnTo>
                <a:lnTo>
                  <a:pt x="0" y="1083215"/>
                </a:lnTo>
                <a:lnTo>
                  <a:pt x="0" y="0"/>
                </a:lnTo>
                <a:close/>
              </a:path>
            </a:pathLst>
          </a:custGeom>
          <a:blipFill>
            <a:blip r:embed="rId4"/>
            <a:stretch>
              <a:fillRect/>
            </a:stretch>
          </a:blipFill>
        </p:spPr>
      </p:sp>
      <p:sp>
        <p:nvSpPr>
          <p:cNvPr id="7" name="Freeform 7"/>
          <p:cNvSpPr/>
          <p:nvPr/>
        </p:nvSpPr>
        <p:spPr>
          <a:xfrm rot="684826">
            <a:off x="12956796" y="1324815"/>
            <a:ext cx="1956025" cy="1948913"/>
          </a:xfrm>
          <a:custGeom>
            <a:avLst/>
            <a:gdLst/>
            <a:ahLst/>
            <a:cxnLst/>
            <a:rect l="l" t="t" r="r" b="b"/>
            <a:pathLst>
              <a:path w="1956025" h="1948913">
                <a:moveTo>
                  <a:pt x="0" y="0"/>
                </a:moveTo>
                <a:lnTo>
                  <a:pt x="1956025" y="0"/>
                </a:lnTo>
                <a:lnTo>
                  <a:pt x="1956025" y="1948913"/>
                </a:lnTo>
                <a:lnTo>
                  <a:pt x="0" y="194891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rot="3084440">
            <a:off x="986454" y="5453037"/>
            <a:ext cx="2536846" cy="1388644"/>
          </a:xfrm>
          <a:custGeom>
            <a:avLst/>
            <a:gdLst/>
            <a:ahLst/>
            <a:cxnLst/>
            <a:rect l="l" t="t" r="r" b="b"/>
            <a:pathLst>
              <a:path w="2536846" h="1388644">
                <a:moveTo>
                  <a:pt x="0" y="0"/>
                </a:moveTo>
                <a:lnTo>
                  <a:pt x="2536846" y="0"/>
                </a:lnTo>
                <a:lnTo>
                  <a:pt x="2536846" y="1388644"/>
                </a:lnTo>
                <a:lnTo>
                  <a:pt x="0" y="138864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1028700" y="604823"/>
            <a:ext cx="6897572"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dirty="0">
                <a:solidFill>
                  <a:srgbClr val="004AAD"/>
                </a:solidFill>
                <a:latin typeface="Arial" pitchFamily="34" charset="0"/>
                <a:ea typeface="Now Bold"/>
                <a:cs typeface="Arial" pitchFamily="34" charset="0"/>
                <a:sym typeface="Now Bold"/>
              </a:rPr>
              <a:t>1-GIỚI THIỆU</a:t>
            </a:r>
          </a:p>
        </p:txBody>
      </p:sp>
      <p:sp>
        <p:nvSpPr>
          <p:cNvPr id="10" name="TextBox 10"/>
          <p:cNvSpPr txBox="1"/>
          <p:nvPr/>
        </p:nvSpPr>
        <p:spPr>
          <a:xfrm>
            <a:off x="1789911" y="2819983"/>
            <a:ext cx="4676946" cy="588046"/>
          </a:xfrm>
          <a:prstGeom prst="rect">
            <a:avLst/>
          </a:prstGeom>
        </p:spPr>
        <p:txBody>
          <a:bodyPr lIns="0" tIns="0" rIns="0" bIns="0" rtlCol="0" anchor="t">
            <a:spAutoFit/>
          </a:bodyPr>
          <a:lstStyle/>
          <a:p>
            <a:pPr algn="l">
              <a:lnSpc>
                <a:spcPts val="4879"/>
              </a:lnSpc>
            </a:pPr>
            <a:r>
              <a:rPr lang="en-US" sz="3999" b="1" dirty="0" err="1">
                <a:solidFill>
                  <a:srgbClr val="000000"/>
                </a:solidFill>
                <a:latin typeface="Arial" pitchFamily="34" charset="0"/>
                <a:ea typeface="Now Medium"/>
                <a:cs typeface="Arial" pitchFamily="34" charset="0"/>
                <a:sym typeface="Now Medium"/>
              </a:rPr>
              <a:t>Lý</a:t>
            </a:r>
            <a:r>
              <a:rPr lang="en-US" sz="3999" b="1" dirty="0">
                <a:solidFill>
                  <a:srgbClr val="000000"/>
                </a:solidFill>
                <a:latin typeface="Arial" pitchFamily="34" charset="0"/>
                <a:ea typeface="Now Medium"/>
                <a:cs typeface="Arial" pitchFamily="34" charset="0"/>
                <a:sym typeface="Now Medium"/>
              </a:rPr>
              <a:t> do </a:t>
            </a:r>
            <a:r>
              <a:rPr lang="en-US" sz="3999" b="1" dirty="0" err="1">
                <a:solidFill>
                  <a:srgbClr val="000000"/>
                </a:solidFill>
                <a:latin typeface="Arial" pitchFamily="34" charset="0"/>
                <a:ea typeface="Now Medium"/>
                <a:cs typeface="Arial" pitchFamily="34" charset="0"/>
                <a:sym typeface="Now Medium"/>
              </a:rPr>
              <a:t>chọn</a:t>
            </a:r>
            <a:r>
              <a:rPr lang="en-US" sz="3999" b="1" dirty="0">
                <a:solidFill>
                  <a:srgbClr val="000000"/>
                </a:solidFill>
                <a:latin typeface="Arial" pitchFamily="34" charset="0"/>
                <a:ea typeface="Now Medium"/>
                <a:cs typeface="Arial" pitchFamily="34" charset="0"/>
                <a:sym typeface="Now Medium"/>
              </a:rPr>
              <a:t> </a:t>
            </a:r>
            <a:r>
              <a:rPr lang="en-US" sz="3999" b="1" dirty="0" err="1">
                <a:solidFill>
                  <a:srgbClr val="000000"/>
                </a:solidFill>
                <a:latin typeface="Arial" pitchFamily="34" charset="0"/>
                <a:ea typeface="Now Medium"/>
                <a:cs typeface="Arial" pitchFamily="34" charset="0"/>
                <a:sym typeface="Now Medium"/>
              </a:rPr>
              <a:t>đề</a:t>
            </a:r>
            <a:r>
              <a:rPr lang="en-US" sz="3999" b="1" dirty="0">
                <a:solidFill>
                  <a:srgbClr val="000000"/>
                </a:solidFill>
                <a:latin typeface="Arial" pitchFamily="34" charset="0"/>
                <a:ea typeface="Now Medium"/>
                <a:cs typeface="Arial" pitchFamily="34" charset="0"/>
                <a:sym typeface="Now Medium"/>
              </a:rPr>
              <a:t> </a:t>
            </a:r>
            <a:r>
              <a:rPr lang="en-US" sz="3999" b="1" dirty="0" err="1">
                <a:solidFill>
                  <a:srgbClr val="000000"/>
                </a:solidFill>
                <a:latin typeface="Arial" pitchFamily="34" charset="0"/>
                <a:ea typeface="Now Medium"/>
                <a:cs typeface="Arial" pitchFamily="34" charset="0"/>
                <a:sym typeface="Now Medium"/>
              </a:rPr>
              <a:t>tài</a:t>
            </a:r>
            <a:endParaRPr lang="en-US" sz="3999" b="1" dirty="0">
              <a:solidFill>
                <a:srgbClr val="000000"/>
              </a:solidFill>
              <a:latin typeface="Arial" pitchFamily="34" charset="0"/>
              <a:ea typeface="Now Medium"/>
              <a:cs typeface="Arial" pitchFamily="34" charset="0"/>
              <a:sym typeface="Now Medium"/>
            </a:endParaRPr>
          </a:p>
        </p:txBody>
      </p:sp>
      <p:sp>
        <p:nvSpPr>
          <p:cNvPr id="11" name="TextBox 11"/>
          <p:cNvSpPr txBox="1"/>
          <p:nvPr/>
        </p:nvSpPr>
        <p:spPr>
          <a:xfrm>
            <a:off x="2586144" y="7160951"/>
            <a:ext cx="14430331" cy="1108710"/>
          </a:xfrm>
          <a:prstGeom prst="rect">
            <a:avLst/>
          </a:prstGeom>
        </p:spPr>
        <p:txBody>
          <a:bodyPr lIns="0" tIns="0" rIns="0" bIns="0" rtlCol="0" anchor="t">
            <a:spAutoFit/>
          </a:bodyPr>
          <a:lstStyle/>
          <a:p>
            <a:pPr algn="l">
              <a:lnSpc>
                <a:spcPts val="4470"/>
              </a:lnSpc>
            </a:pPr>
            <a:r>
              <a:rPr lang="en-US" sz="3000" dirty="0">
                <a:solidFill>
                  <a:srgbClr val="000000"/>
                </a:solidFill>
                <a:latin typeface="Arial" pitchFamily="34" charset="0"/>
                <a:ea typeface="Now"/>
                <a:cs typeface="Arial" pitchFamily="34" charset="0"/>
                <a:sym typeface="Now"/>
              </a:rPr>
              <a:t> </a:t>
            </a:r>
            <a:r>
              <a:rPr lang="en-US" sz="3000" dirty="0" err="1">
                <a:solidFill>
                  <a:srgbClr val="000000"/>
                </a:solidFill>
                <a:latin typeface="Arial" pitchFamily="34" charset="0"/>
                <a:ea typeface="Now"/>
                <a:cs typeface="Arial" pitchFamily="34" charset="0"/>
                <a:sym typeface="Now"/>
              </a:rPr>
              <a:t>Đây</a:t>
            </a:r>
            <a:r>
              <a:rPr lang="en-US" sz="3000" dirty="0">
                <a:solidFill>
                  <a:srgbClr val="000000"/>
                </a:solidFill>
                <a:latin typeface="Arial" pitchFamily="34" charset="0"/>
                <a:ea typeface="Now"/>
                <a:cs typeface="Arial" pitchFamily="34" charset="0"/>
                <a:sym typeface="Now"/>
              </a:rPr>
              <a:t> </a:t>
            </a:r>
            <a:r>
              <a:rPr lang="en-US" sz="3000" dirty="0" err="1">
                <a:solidFill>
                  <a:srgbClr val="000000"/>
                </a:solidFill>
                <a:latin typeface="Arial" pitchFamily="34" charset="0"/>
                <a:ea typeface="Now"/>
                <a:cs typeface="Arial" pitchFamily="34" charset="0"/>
                <a:sym typeface="Now"/>
              </a:rPr>
              <a:t>là</a:t>
            </a:r>
            <a:r>
              <a:rPr lang="en-US" sz="3000" dirty="0">
                <a:solidFill>
                  <a:srgbClr val="000000"/>
                </a:solidFill>
                <a:latin typeface="Arial" pitchFamily="34" charset="0"/>
                <a:ea typeface="Now"/>
                <a:cs typeface="Arial" pitchFamily="34" charset="0"/>
                <a:sym typeface="Now"/>
              </a:rPr>
              <a:t> </a:t>
            </a:r>
            <a:r>
              <a:rPr lang="en-US" sz="3000" dirty="0" err="1">
                <a:solidFill>
                  <a:srgbClr val="000000"/>
                </a:solidFill>
                <a:latin typeface="Arial" pitchFamily="34" charset="0"/>
                <a:ea typeface="Now"/>
                <a:cs typeface="Arial" pitchFamily="34" charset="0"/>
                <a:sym typeface="Now"/>
              </a:rPr>
              <a:t>lí</a:t>
            </a:r>
            <a:r>
              <a:rPr lang="en-US" sz="3000" dirty="0">
                <a:solidFill>
                  <a:srgbClr val="000000"/>
                </a:solidFill>
                <a:latin typeface="Arial" pitchFamily="34" charset="0"/>
                <a:ea typeface="Now"/>
                <a:cs typeface="Arial" pitchFamily="34" charset="0"/>
                <a:sym typeface="Now"/>
              </a:rPr>
              <a:t> do </a:t>
            </a:r>
            <a:r>
              <a:rPr lang="en-US" sz="3000" dirty="0" err="1">
                <a:solidFill>
                  <a:srgbClr val="000000"/>
                </a:solidFill>
                <a:latin typeface="Arial" pitchFamily="34" charset="0"/>
                <a:ea typeface="Now"/>
                <a:cs typeface="Arial" pitchFamily="34" charset="0"/>
                <a:sym typeface="Now"/>
              </a:rPr>
              <a:t>phát</a:t>
            </a:r>
            <a:r>
              <a:rPr lang="en-US" sz="3000" dirty="0">
                <a:solidFill>
                  <a:srgbClr val="000000"/>
                </a:solidFill>
                <a:latin typeface="Arial" pitchFamily="34" charset="0"/>
                <a:ea typeface="Now"/>
                <a:cs typeface="Arial" pitchFamily="34" charset="0"/>
                <a:sym typeface="Now"/>
              </a:rPr>
              <a:t> </a:t>
            </a:r>
            <a:r>
              <a:rPr lang="en-US" sz="3000" dirty="0" err="1">
                <a:solidFill>
                  <a:srgbClr val="000000"/>
                </a:solidFill>
                <a:latin typeface="Arial" pitchFamily="34" charset="0"/>
                <a:ea typeface="Now"/>
                <a:cs typeface="Arial" pitchFamily="34" charset="0"/>
                <a:sym typeface="Now"/>
              </a:rPr>
              <a:t>triển</a:t>
            </a:r>
            <a:r>
              <a:rPr lang="en-US" sz="3000" dirty="0">
                <a:solidFill>
                  <a:srgbClr val="000000"/>
                </a:solidFill>
                <a:latin typeface="Arial" pitchFamily="34" charset="0"/>
                <a:ea typeface="Now"/>
                <a:cs typeface="Arial" pitchFamily="34" charset="0"/>
                <a:sym typeface="Now"/>
              </a:rPr>
              <a:t> </a:t>
            </a:r>
            <a:r>
              <a:rPr lang="en-US" sz="3000" dirty="0" err="1">
                <a:solidFill>
                  <a:srgbClr val="000000"/>
                </a:solidFill>
                <a:latin typeface="Arial" pitchFamily="34" charset="0"/>
                <a:ea typeface="Now"/>
                <a:cs typeface="Arial" pitchFamily="34" charset="0"/>
                <a:sym typeface="Now"/>
              </a:rPr>
              <a:t>đề</a:t>
            </a:r>
            <a:r>
              <a:rPr lang="en-US" sz="3000" dirty="0">
                <a:solidFill>
                  <a:srgbClr val="000000"/>
                </a:solidFill>
                <a:latin typeface="Arial" pitchFamily="34" charset="0"/>
                <a:ea typeface="Now"/>
                <a:cs typeface="Arial" pitchFamily="34" charset="0"/>
                <a:sym typeface="Now"/>
              </a:rPr>
              <a:t> </a:t>
            </a:r>
            <a:r>
              <a:rPr lang="en-US" sz="3000" dirty="0" err="1">
                <a:solidFill>
                  <a:srgbClr val="000000"/>
                </a:solidFill>
                <a:latin typeface="Arial" pitchFamily="34" charset="0"/>
                <a:ea typeface="Now"/>
                <a:cs typeface="Arial" pitchFamily="34" charset="0"/>
                <a:sym typeface="Now"/>
              </a:rPr>
              <a:t>tài</a:t>
            </a:r>
            <a:r>
              <a:rPr lang="en-US" sz="3000" dirty="0">
                <a:solidFill>
                  <a:srgbClr val="000000"/>
                </a:solidFill>
                <a:latin typeface="Arial" pitchFamily="34" charset="0"/>
                <a:ea typeface="Now"/>
                <a:cs typeface="Arial" pitchFamily="34" charset="0"/>
                <a:sym typeface="Now"/>
              </a:rPr>
              <a:t>: </a:t>
            </a:r>
          </a:p>
          <a:p>
            <a:pPr algn="l">
              <a:lnSpc>
                <a:spcPts val="4470"/>
              </a:lnSpc>
            </a:pPr>
            <a:r>
              <a:rPr lang="en-US" sz="3000" b="1" dirty="0">
                <a:solidFill>
                  <a:srgbClr val="004AAD"/>
                </a:solidFill>
                <a:latin typeface="Arial" pitchFamily="34" charset="0"/>
                <a:ea typeface="Now Bold"/>
                <a:cs typeface="Arial" pitchFamily="34" charset="0"/>
                <a:sym typeface="Now Bold"/>
              </a:rPr>
              <a:t>“</a:t>
            </a:r>
            <a:r>
              <a:rPr lang="en-US" sz="3000" b="1" dirty="0" err="1">
                <a:solidFill>
                  <a:srgbClr val="004AAD"/>
                </a:solidFill>
                <a:latin typeface="Arial" pitchFamily="34" charset="0"/>
                <a:ea typeface="Now Bold"/>
                <a:cs typeface="Arial" pitchFamily="34" charset="0"/>
                <a:sym typeface="Now Bold"/>
              </a:rPr>
              <a:t>Xây</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dựng</a:t>
            </a:r>
            <a:r>
              <a:rPr lang="en-US" sz="3000" b="1" dirty="0">
                <a:solidFill>
                  <a:srgbClr val="004AAD"/>
                </a:solidFill>
                <a:latin typeface="Arial" pitchFamily="34" charset="0"/>
                <a:ea typeface="Now Bold"/>
                <a:cs typeface="Arial" pitchFamily="34" charset="0"/>
                <a:sym typeface="Now Bold"/>
              </a:rPr>
              <a:t> website </a:t>
            </a:r>
            <a:r>
              <a:rPr lang="en-US" sz="3000" b="1" dirty="0" err="1">
                <a:solidFill>
                  <a:srgbClr val="004AAD"/>
                </a:solidFill>
                <a:latin typeface="Arial" pitchFamily="34" charset="0"/>
                <a:ea typeface="Now Bold"/>
                <a:cs typeface="Arial" pitchFamily="34" charset="0"/>
                <a:sym typeface="Now Bold"/>
              </a:rPr>
              <a:t>hỗ</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trợ</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đặt</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phòng</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khách</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sạn</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trên</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địa</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bàn</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tỉnh</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Trà</a:t>
            </a:r>
            <a:r>
              <a:rPr lang="en-US" sz="3000" b="1" dirty="0">
                <a:solidFill>
                  <a:srgbClr val="004AAD"/>
                </a:solidFill>
                <a:latin typeface="Arial" pitchFamily="34" charset="0"/>
                <a:ea typeface="Now Bold"/>
                <a:cs typeface="Arial" pitchFamily="34" charset="0"/>
                <a:sym typeface="Now Bold"/>
              </a:rPr>
              <a:t> </a:t>
            </a:r>
            <a:r>
              <a:rPr lang="en-US" sz="3000" b="1" dirty="0" err="1">
                <a:solidFill>
                  <a:srgbClr val="004AAD"/>
                </a:solidFill>
                <a:latin typeface="Arial" pitchFamily="34" charset="0"/>
                <a:ea typeface="Now Bold"/>
                <a:cs typeface="Arial" pitchFamily="34" charset="0"/>
                <a:sym typeface="Now Bold"/>
              </a:rPr>
              <a:t>Vinh</a:t>
            </a:r>
            <a:r>
              <a:rPr lang="en-US" sz="3000" b="1" dirty="0">
                <a:solidFill>
                  <a:srgbClr val="004AAD"/>
                </a:solidFill>
                <a:latin typeface="Arial" pitchFamily="34" charset="0"/>
                <a:ea typeface="Now Bold"/>
                <a:cs typeface="Arial" pitchFamily="34" charset="0"/>
                <a:sym typeface="Now Bold"/>
              </a:rPr>
              <a:t>”</a:t>
            </a:r>
          </a:p>
        </p:txBody>
      </p:sp>
      <p:sp>
        <p:nvSpPr>
          <p:cNvPr id="12" name="TextBox 12"/>
          <p:cNvSpPr txBox="1"/>
          <p:nvPr/>
        </p:nvSpPr>
        <p:spPr>
          <a:xfrm>
            <a:off x="16903670" y="9191625"/>
            <a:ext cx="272891" cy="534035"/>
          </a:xfrm>
          <a:prstGeom prst="rect">
            <a:avLst/>
          </a:prstGeom>
        </p:spPr>
        <p:txBody>
          <a:bodyPr lIns="0" tIns="0" rIns="0" bIns="0" rtlCol="0" anchor="t">
            <a:spAutoFit/>
          </a:bodyPr>
          <a:lstStyle/>
          <a:p>
            <a:pPr algn="ctr">
              <a:lnSpc>
                <a:spcPts val="4270"/>
              </a:lnSpc>
              <a:spcBef>
                <a:spcPct val="0"/>
              </a:spcBef>
            </a:pPr>
            <a:r>
              <a:rPr lang="en-US" sz="3500">
                <a:solidFill>
                  <a:srgbClr val="004AAD"/>
                </a:solidFill>
                <a:latin typeface="Arial" pitchFamily="34" charset="0"/>
                <a:ea typeface="Now"/>
                <a:cs typeface="Arial" pitchFamily="34" charset="0"/>
                <a:sym typeface="Now"/>
              </a:rPr>
              <a:t>2</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93000"/>
            </a:blip>
            <a:stretch>
              <a:fillRect/>
            </a:stretch>
          </a:blipFill>
        </p:spPr>
      </p:sp>
      <p:sp>
        <p:nvSpPr>
          <p:cNvPr id="3" name="Freeform 3"/>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88000"/>
            </a:blip>
            <a:stretch>
              <a:fillRect/>
            </a:stretch>
          </a:blipFill>
        </p:spPr>
      </p:sp>
      <p:sp>
        <p:nvSpPr>
          <p:cNvPr id="4" name="Freeform 4"/>
          <p:cNvSpPr/>
          <p:nvPr/>
        </p:nvSpPr>
        <p:spPr>
          <a:xfrm>
            <a:off x="-5914649" y="-1277421"/>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3">
              <a:alphaModFix amt="82000"/>
            </a:blip>
            <a:stretch>
              <a:fillRect/>
            </a:stretch>
          </a:blipFill>
        </p:spPr>
      </p:sp>
      <p:sp>
        <p:nvSpPr>
          <p:cNvPr id="5" name="TextBox 5"/>
          <p:cNvSpPr txBox="1"/>
          <p:nvPr/>
        </p:nvSpPr>
        <p:spPr>
          <a:xfrm>
            <a:off x="1930648" y="3528086"/>
            <a:ext cx="14003744" cy="4983480"/>
          </a:xfrm>
          <a:prstGeom prst="rect">
            <a:avLst/>
          </a:prstGeom>
        </p:spPr>
        <p:txBody>
          <a:bodyPr lIns="0" tIns="0" rIns="0" bIns="0" rtlCol="0" anchor="t">
            <a:spAutoFit/>
          </a:bodyPr>
          <a:lstStyle/>
          <a:p>
            <a:pPr marL="665853" lvl="1" indent="-332927" algn="just">
              <a:lnSpc>
                <a:spcPct val="150000"/>
              </a:lnSpc>
              <a:buFont typeface="Arial"/>
              <a:buChar char="•"/>
            </a:pPr>
            <a:r>
              <a:rPr lang="en-US" sz="3084" spc="80" dirty="0" err="1" smtClean="0">
                <a:solidFill>
                  <a:srgbClr val="000000"/>
                </a:solidFill>
                <a:latin typeface="Arial" pitchFamily="34" charset="0"/>
                <a:ea typeface="Now"/>
                <a:cs typeface="Arial" pitchFamily="34" charset="0"/>
                <a:sym typeface="Now"/>
              </a:rPr>
              <a:t>Xây</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dựng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được</a:t>
            </a:r>
            <a:r>
              <a:rPr lang="en-US" sz="3084" spc="80" dirty="0" smtClean="0">
                <a:solidFill>
                  <a:srgbClr val="000000"/>
                </a:solidFill>
                <a:latin typeface="Arial" pitchFamily="34" charset="0"/>
                <a:ea typeface="Now"/>
                <a:cs typeface="Arial" pitchFamily="34" charset="0"/>
                <a:sym typeface="Now"/>
              </a:rPr>
              <a:t> website </a:t>
            </a:r>
            <a:r>
              <a:rPr lang="en-US" sz="3084" spc="80" dirty="0" err="1" smtClean="0">
                <a:solidFill>
                  <a:srgbClr val="000000"/>
                </a:solidFill>
                <a:latin typeface="Arial" pitchFamily="34" charset="0"/>
                <a:ea typeface="Now"/>
                <a:cs typeface="Arial" pitchFamily="34" charset="0"/>
                <a:sym typeface="Now"/>
              </a:rPr>
              <a:t>hỗ</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trợ</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đặt</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phòng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khách</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sạn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với</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đầy</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đủ</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các</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chức</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năng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cần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thiết</a:t>
            </a:r>
            <a:r>
              <a:rPr lang="en-US" sz="3084" spc="80" dirty="0" smtClean="0">
                <a:solidFill>
                  <a:srgbClr val="000000"/>
                </a:solidFill>
                <a:latin typeface="Arial" pitchFamily="34" charset="0"/>
                <a:ea typeface="Now"/>
                <a:cs typeface="Arial" pitchFamily="34" charset="0"/>
                <a:sym typeface="Now"/>
              </a:rPr>
              <a:t>.</a:t>
            </a:r>
          </a:p>
          <a:p>
            <a:pPr marL="665853" lvl="1" indent="-332927" algn="just">
              <a:lnSpc>
                <a:spcPct val="150000"/>
              </a:lnSpc>
              <a:buFont typeface="Arial"/>
              <a:buChar char="•"/>
            </a:pPr>
            <a:r>
              <a:rPr lang="en-US" sz="3084" spc="80" dirty="0" err="1" smtClean="0">
                <a:solidFill>
                  <a:srgbClr val="000000"/>
                </a:solidFill>
                <a:latin typeface="Arial" pitchFamily="34" charset="0"/>
                <a:ea typeface="Now"/>
                <a:cs typeface="Arial" pitchFamily="34" charset="0"/>
                <a:sym typeface="Now"/>
              </a:rPr>
              <a:t>Chức</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năng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người</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dùng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đăng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nhập</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đăng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ký</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tìm</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kiếm</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đặt</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phòng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khách</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sạn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và</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thành</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toán</a:t>
            </a:r>
            <a:r>
              <a:rPr lang="en-US" sz="3084" spc="80" dirty="0" smtClean="0">
                <a:solidFill>
                  <a:srgbClr val="000000"/>
                </a:solidFill>
                <a:latin typeface="Arial" pitchFamily="34" charset="0"/>
                <a:ea typeface="Now"/>
                <a:cs typeface="Arial" pitchFamily="34" charset="0"/>
                <a:sym typeface="Now"/>
              </a:rPr>
              <a:t>.</a:t>
            </a:r>
          </a:p>
          <a:p>
            <a:pPr marL="665853" lvl="1" indent="-332927" algn="just">
              <a:lnSpc>
                <a:spcPct val="150000"/>
              </a:lnSpc>
              <a:buFont typeface="Arial"/>
              <a:buChar char="•"/>
            </a:pPr>
            <a:r>
              <a:rPr lang="en-US" sz="3084" spc="80" dirty="0" err="1" smtClean="0">
                <a:solidFill>
                  <a:srgbClr val="000000"/>
                </a:solidFill>
                <a:latin typeface="Arial" pitchFamily="34" charset="0"/>
                <a:ea typeface="Now"/>
                <a:cs typeface="Arial" pitchFamily="34" charset="0"/>
                <a:sym typeface="Now"/>
              </a:rPr>
              <a:t>Chức</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năng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người</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quản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trị</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viên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quản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lý</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khách</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sạn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quản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lý</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người</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dùng</a:t>
            </a:r>
            <a:endParaRPr lang="en-US" sz="3084" spc="80" dirty="0" smtClean="0">
              <a:solidFill>
                <a:srgbClr val="000000"/>
              </a:solidFill>
              <a:latin typeface="Arial" pitchFamily="34" charset="0"/>
              <a:ea typeface="Now"/>
              <a:cs typeface="Arial" pitchFamily="34" charset="0"/>
              <a:sym typeface="Now"/>
            </a:endParaRPr>
          </a:p>
          <a:p>
            <a:pPr marL="665853" lvl="1" indent="-332927" algn="just">
              <a:lnSpc>
                <a:spcPct val="150000"/>
              </a:lnSpc>
              <a:buFont typeface="Arial"/>
              <a:buChar char="•"/>
            </a:pPr>
            <a:r>
              <a:rPr lang="en-US" sz="3084" spc="80" dirty="0" err="1" smtClean="0">
                <a:solidFill>
                  <a:srgbClr val="000000"/>
                </a:solidFill>
                <a:latin typeface="Arial" pitchFamily="34" charset="0"/>
                <a:ea typeface="Now"/>
                <a:cs typeface="Arial" pitchFamily="34" charset="0"/>
                <a:sym typeface="Now"/>
              </a:rPr>
              <a:t>Chức</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năng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người</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dùng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là</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doanh</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nghiệp</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quản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lý</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khách</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sạn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quản</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lý</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phòng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thống</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kê</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doanh</a:t>
            </a:r>
            <a:r>
              <a:rPr lang="en-US" sz="3084" spc="80" dirty="0" smtClean="0">
                <a:solidFill>
                  <a:srgbClr val="000000"/>
                </a:solidFill>
                <a:latin typeface="Arial" pitchFamily="34" charset="0"/>
                <a:ea typeface="Now"/>
                <a:cs typeface="Arial" pitchFamily="34" charset="0"/>
                <a:sym typeface="Now"/>
              </a:rPr>
              <a:t> </a:t>
            </a:r>
            <a:r>
              <a:rPr lang="en-US" sz="3084" spc="80" dirty="0" err="1" smtClean="0">
                <a:solidFill>
                  <a:srgbClr val="000000"/>
                </a:solidFill>
                <a:latin typeface="Arial" pitchFamily="34" charset="0"/>
                <a:ea typeface="Now"/>
                <a:cs typeface="Arial" pitchFamily="34" charset="0"/>
                <a:sym typeface="Now"/>
              </a:rPr>
              <a:t>thu</a:t>
            </a:r>
            <a:r>
              <a:rPr lang="en-US" sz="3084" spc="80" dirty="0" smtClean="0">
                <a:solidFill>
                  <a:srgbClr val="000000"/>
                </a:solidFill>
                <a:latin typeface="Arial" pitchFamily="34" charset="0"/>
                <a:ea typeface="Now"/>
                <a:cs typeface="Arial" pitchFamily="34" charset="0"/>
                <a:sym typeface="Now"/>
              </a:rPr>
              <a:t>.</a:t>
            </a:r>
          </a:p>
        </p:txBody>
      </p:sp>
      <p:sp>
        <p:nvSpPr>
          <p:cNvPr id="6" name="Freeform 6"/>
          <p:cNvSpPr/>
          <p:nvPr/>
        </p:nvSpPr>
        <p:spPr>
          <a:xfrm>
            <a:off x="16479272" y="8811372"/>
            <a:ext cx="1121687" cy="1121687"/>
          </a:xfrm>
          <a:custGeom>
            <a:avLst/>
            <a:gdLst/>
            <a:ahLst/>
            <a:cxnLst/>
            <a:rect l="l" t="t" r="r" b="b"/>
            <a:pathLst>
              <a:path w="1121687" h="1121687">
                <a:moveTo>
                  <a:pt x="0" y="0"/>
                </a:moveTo>
                <a:lnTo>
                  <a:pt x="1121687" y="0"/>
                </a:lnTo>
                <a:lnTo>
                  <a:pt x="1121687" y="1121687"/>
                </a:lnTo>
                <a:lnTo>
                  <a:pt x="0" y="1121687"/>
                </a:lnTo>
                <a:lnTo>
                  <a:pt x="0" y="0"/>
                </a:lnTo>
                <a:close/>
              </a:path>
            </a:pathLst>
          </a:custGeom>
          <a:blipFill>
            <a:blip r:embed="rId4"/>
            <a:stretch>
              <a:fillRect/>
            </a:stretch>
          </a:blipFill>
        </p:spPr>
      </p:sp>
      <p:sp>
        <p:nvSpPr>
          <p:cNvPr id="7" name="Freeform 7"/>
          <p:cNvSpPr/>
          <p:nvPr/>
        </p:nvSpPr>
        <p:spPr>
          <a:xfrm>
            <a:off x="1298985" y="2095826"/>
            <a:ext cx="1263327" cy="1263327"/>
          </a:xfrm>
          <a:custGeom>
            <a:avLst/>
            <a:gdLst/>
            <a:ahLst/>
            <a:cxnLst/>
            <a:rect l="l" t="t" r="r" b="b"/>
            <a:pathLst>
              <a:path w="1263327" h="1263327">
                <a:moveTo>
                  <a:pt x="0" y="0"/>
                </a:moveTo>
                <a:lnTo>
                  <a:pt x="1263326" y="0"/>
                </a:lnTo>
                <a:lnTo>
                  <a:pt x="1263326" y="1263327"/>
                </a:lnTo>
                <a:lnTo>
                  <a:pt x="0" y="1263327"/>
                </a:lnTo>
                <a:lnTo>
                  <a:pt x="0" y="0"/>
                </a:lnTo>
                <a:close/>
              </a:path>
            </a:pathLst>
          </a:custGeom>
          <a:blipFill>
            <a:blip r:embed="rId5"/>
            <a:stretch>
              <a:fillRect/>
            </a:stretch>
          </a:blipFill>
        </p:spPr>
      </p:sp>
      <p:sp>
        <p:nvSpPr>
          <p:cNvPr id="8" name="TextBox 8"/>
          <p:cNvSpPr txBox="1"/>
          <p:nvPr/>
        </p:nvSpPr>
        <p:spPr>
          <a:xfrm>
            <a:off x="1028700" y="604823"/>
            <a:ext cx="6897572"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rial" pitchFamily="34" charset="0"/>
                <a:ea typeface="Now Bold"/>
                <a:cs typeface="Arial" pitchFamily="34" charset="0"/>
                <a:sym typeface="Now Bold"/>
              </a:rPr>
              <a:t>1-GIỚI THIỆU</a:t>
            </a:r>
          </a:p>
        </p:txBody>
      </p:sp>
      <p:sp>
        <p:nvSpPr>
          <p:cNvPr id="9" name="TextBox 9"/>
          <p:cNvSpPr txBox="1"/>
          <p:nvPr/>
        </p:nvSpPr>
        <p:spPr>
          <a:xfrm>
            <a:off x="2735451" y="2513509"/>
            <a:ext cx="3688718" cy="647741"/>
          </a:xfrm>
          <a:prstGeom prst="rect">
            <a:avLst/>
          </a:prstGeom>
        </p:spPr>
        <p:txBody>
          <a:bodyPr lIns="0" tIns="0" rIns="0" bIns="0" rtlCol="0" anchor="t">
            <a:spAutoFit/>
          </a:bodyPr>
          <a:lstStyle/>
          <a:p>
            <a:pPr algn="l">
              <a:lnSpc>
                <a:spcPts val="5367"/>
              </a:lnSpc>
            </a:pPr>
            <a:r>
              <a:rPr lang="en-US" sz="4399" b="1">
                <a:solidFill>
                  <a:srgbClr val="000000"/>
                </a:solidFill>
                <a:latin typeface="Arial" pitchFamily="34" charset="0"/>
                <a:ea typeface="Now Medium"/>
                <a:cs typeface="Arial" pitchFamily="34" charset="0"/>
                <a:sym typeface="Now Medium"/>
              </a:rPr>
              <a:t>Mục tiêu</a:t>
            </a:r>
          </a:p>
        </p:txBody>
      </p:sp>
      <p:sp>
        <p:nvSpPr>
          <p:cNvPr id="10" name="TextBox 10"/>
          <p:cNvSpPr txBox="1"/>
          <p:nvPr/>
        </p:nvSpPr>
        <p:spPr>
          <a:xfrm>
            <a:off x="16903670" y="9191625"/>
            <a:ext cx="272891" cy="534035"/>
          </a:xfrm>
          <a:prstGeom prst="rect">
            <a:avLst/>
          </a:prstGeom>
        </p:spPr>
        <p:txBody>
          <a:bodyPr lIns="0" tIns="0" rIns="0" bIns="0" rtlCol="0" anchor="t">
            <a:spAutoFit/>
          </a:bodyPr>
          <a:lstStyle/>
          <a:p>
            <a:pPr algn="ctr">
              <a:lnSpc>
                <a:spcPts val="4270"/>
              </a:lnSpc>
              <a:spcBef>
                <a:spcPct val="0"/>
              </a:spcBef>
            </a:pPr>
            <a:r>
              <a:rPr lang="en-US" sz="3500">
                <a:solidFill>
                  <a:srgbClr val="004AAD"/>
                </a:solidFill>
                <a:latin typeface="Arial" pitchFamily="34" charset="0"/>
                <a:ea typeface="Now"/>
                <a:cs typeface="Arial" pitchFamily="34" charset="0"/>
                <a:sym typeface="Now"/>
              </a:rPr>
              <a:t>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stretch>
              <a:fillRect/>
            </a:stretch>
          </a:blipFill>
        </p:spPr>
      </p:sp>
      <p:sp>
        <p:nvSpPr>
          <p:cNvPr id="3" name="Freeform 3"/>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stretch>
              <a:fillRect/>
            </a:stretch>
          </a:blipFill>
        </p:spPr>
      </p:sp>
      <p:grpSp>
        <p:nvGrpSpPr>
          <p:cNvPr id="4" name="Group 4"/>
          <p:cNvGrpSpPr/>
          <p:nvPr/>
        </p:nvGrpSpPr>
        <p:grpSpPr>
          <a:xfrm>
            <a:off x="9363606" y="2688792"/>
            <a:ext cx="3886367" cy="3124806"/>
            <a:chOff x="0" y="0"/>
            <a:chExt cx="5181823" cy="4166409"/>
          </a:xfrm>
        </p:grpSpPr>
        <p:pic>
          <p:nvPicPr>
            <p:cNvPr id="5" name="Picture 5"/>
            <p:cNvPicPr>
              <a:picLocks noChangeAspect="1"/>
            </p:cNvPicPr>
            <p:nvPr/>
          </p:nvPicPr>
          <p:blipFill>
            <a:blip r:embed="rId3"/>
            <a:srcRect t="9797" b="9797"/>
            <a:stretch>
              <a:fillRect/>
            </a:stretch>
          </p:blipFill>
          <p:spPr>
            <a:xfrm>
              <a:off x="0" y="0"/>
              <a:ext cx="5181823" cy="4166409"/>
            </a:xfrm>
            <a:prstGeom prst="rect">
              <a:avLst/>
            </a:prstGeom>
          </p:spPr>
        </p:pic>
      </p:grpSp>
      <p:grpSp>
        <p:nvGrpSpPr>
          <p:cNvPr id="6" name="Group 6"/>
          <p:cNvGrpSpPr/>
          <p:nvPr/>
        </p:nvGrpSpPr>
        <p:grpSpPr>
          <a:xfrm>
            <a:off x="14174292" y="1326262"/>
            <a:ext cx="3886367" cy="4487337"/>
            <a:chOff x="0" y="0"/>
            <a:chExt cx="5181823" cy="5983116"/>
          </a:xfrm>
        </p:grpSpPr>
        <p:pic>
          <p:nvPicPr>
            <p:cNvPr id="7" name="Picture 7"/>
            <p:cNvPicPr>
              <a:picLocks noChangeAspect="1"/>
            </p:cNvPicPr>
            <p:nvPr/>
          </p:nvPicPr>
          <p:blipFill>
            <a:blip r:embed="rId4"/>
            <a:srcRect t="1458" b="1458"/>
            <a:stretch>
              <a:fillRect/>
            </a:stretch>
          </p:blipFill>
          <p:spPr>
            <a:xfrm>
              <a:off x="0" y="0"/>
              <a:ext cx="5181823" cy="5983116"/>
            </a:xfrm>
            <a:prstGeom prst="rect">
              <a:avLst/>
            </a:prstGeom>
          </p:spPr>
        </p:pic>
      </p:grpSp>
      <p:sp>
        <p:nvSpPr>
          <p:cNvPr id="8" name="Freeform 8"/>
          <p:cNvSpPr/>
          <p:nvPr/>
        </p:nvSpPr>
        <p:spPr>
          <a:xfrm>
            <a:off x="-4862326" y="-788054"/>
            <a:ext cx="8550234" cy="8229600"/>
          </a:xfrm>
          <a:custGeom>
            <a:avLst/>
            <a:gdLst/>
            <a:ahLst/>
            <a:cxnLst/>
            <a:rect l="l" t="t" r="r" b="b"/>
            <a:pathLst>
              <a:path w="8550234" h="8229600">
                <a:moveTo>
                  <a:pt x="0" y="0"/>
                </a:moveTo>
                <a:lnTo>
                  <a:pt x="8550233" y="0"/>
                </a:lnTo>
                <a:lnTo>
                  <a:pt x="8550233" y="8229600"/>
                </a:lnTo>
                <a:lnTo>
                  <a:pt x="0" y="8229600"/>
                </a:lnTo>
                <a:lnTo>
                  <a:pt x="0" y="0"/>
                </a:lnTo>
                <a:close/>
              </a:path>
            </a:pathLst>
          </a:custGeom>
          <a:blipFill>
            <a:blip r:embed="rId5">
              <a:alphaModFix amt="78000"/>
            </a:blip>
            <a:stretch>
              <a:fillRect/>
            </a:stretch>
          </a:blipFill>
        </p:spPr>
      </p:sp>
      <p:grpSp>
        <p:nvGrpSpPr>
          <p:cNvPr id="9" name="Group 9"/>
          <p:cNvGrpSpPr/>
          <p:nvPr/>
        </p:nvGrpSpPr>
        <p:grpSpPr>
          <a:xfrm>
            <a:off x="1013371" y="5773407"/>
            <a:ext cx="6311936" cy="3336277"/>
            <a:chOff x="0" y="0"/>
            <a:chExt cx="8415915" cy="4448370"/>
          </a:xfrm>
        </p:grpSpPr>
        <p:pic>
          <p:nvPicPr>
            <p:cNvPr id="10" name="Picture 10"/>
            <p:cNvPicPr>
              <a:picLocks noChangeAspect="1"/>
            </p:cNvPicPr>
            <p:nvPr/>
          </p:nvPicPr>
          <p:blipFill>
            <a:blip r:embed="rId6"/>
            <a:srcRect t="7714" b="7714"/>
            <a:stretch>
              <a:fillRect/>
            </a:stretch>
          </p:blipFill>
          <p:spPr>
            <a:xfrm>
              <a:off x="0" y="0"/>
              <a:ext cx="8415915" cy="4448370"/>
            </a:xfrm>
            <a:prstGeom prst="rect">
              <a:avLst/>
            </a:prstGeom>
          </p:spPr>
        </p:pic>
      </p:grpSp>
      <p:sp>
        <p:nvSpPr>
          <p:cNvPr id="11" name="TextBox 11"/>
          <p:cNvSpPr txBox="1"/>
          <p:nvPr/>
        </p:nvSpPr>
        <p:spPr>
          <a:xfrm>
            <a:off x="10560219" y="6562886"/>
            <a:ext cx="5708917" cy="1345184"/>
          </a:xfrm>
          <a:prstGeom prst="rect">
            <a:avLst/>
          </a:prstGeom>
        </p:spPr>
        <p:txBody>
          <a:bodyPr lIns="0" tIns="0" rIns="0" bIns="0" rtlCol="0" anchor="t">
            <a:spAutoFit/>
          </a:bodyPr>
          <a:lstStyle/>
          <a:p>
            <a:pPr marL="626111" lvl="1" indent="-313055" algn="l">
              <a:lnSpc>
                <a:spcPts val="3538"/>
              </a:lnSpc>
              <a:buFont typeface="Arial"/>
              <a:buChar char="•"/>
            </a:pPr>
            <a:r>
              <a:rPr lang="en-US" sz="2900">
                <a:solidFill>
                  <a:srgbClr val="000000"/>
                </a:solidFill>
                <a:latin typeface="Arial" pitchFamily="34" charset="0"/>
                <a:ea typeface="Now"/>
                <a:cs typeface="Arial" pitchFamily="34" charset="0"/>
                <a:sym typeface="Now"/>
              </a:rPr>
              <a:t>Ngôn ngữ lập trình PHP </a:t>
            </a:r>
          </a:p>
          <a:p>
            <a:pPr marL="626111" lvl="1" indent="-313055" algn="l">
              <a:lnSpc>
                <a:spcPts val="3538"/>
              </a:lnSpc>
              <a:buFont typeface="Arial"/>
              <a:buChar char="•"/>
            </a:pPr>
            <a:r>
              <a:rPr lang="en-US" sz="2900">
                <a:solidFill>
                  <a:srgbClr val="000000"/>
                </a:solidFill>
                <a:latin typeface="Arial" pitchFamily="34" charset="0"/>
                <a:ea typeface="Now"/>
                <a:cs typeface="Arial" pitchFamily="34" charset="0"/>
                <a:sym typeface="Now"/>
              </a:rPr>
              <a:t> CodeIgniter Framework</a:t>
            </a:r>
          </a:p>
          <a:p>
            <a:pPr algn="l">
              <a:lnSpc>
                <a:spcPts val="3538"/>
              </a:lnSpc>
            </a:pPr>
            <a:endParaRPr lang="en-US" sz="2900">
              <a:solidFill>
                <a:srgbClr val="000000"/>
              </a:solidFill>
              <a:latin typeface="Arial" pitchFamily="34" charset="0"/>
              <a:ea typeface="Now"/>
              <a:cs typeface="Arial" pitchFamily="34" charset="0"/>
              <a:sym typeface="Now"/>
            </a:endParaRPr>
          </a:p>
        </p:txBody>
      </p:sp>
      <p:sp>
        <p:nvSpPr>
          <p:cNvPr id="12" name="TextBox 12"/>
          <p:cNvSpPr txBox="1"/>
          <p:nvPr/>
        </p:nvSpPr>
        <p:spPr>
          <a:xfrm>
            <a:off x="720553" y="566416"/>
            <a:ext cx="6897572"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rial" pitchFamily="34" charset="0"/>
                <a:ea typeface="Now Bold"/>
                <a:cs typeface="Arial" pitchFamily="34" charset="0"/>
                <a:sym typeface="Now Bold"/>
              </a:rPr>
              <a:t>1-GIỚI THIỆU</a:t>
            </a:r>
          </a:p>
        </p:txBody>
      </p:sp>
      <p:sp>
        <p:nvSpPr>
          <p:cNvPr id="13" name="TextBox 13"/>
          <p:cNvSpPr txBox="1"/>
          <p:nvPr/>
        </p:nvSpPr>
        <p:spPr>
          <a:xfrm>
            <a:off x="811667" y="3183181"/>
            <a:ext cx="7408408" cy="1744645"/>
          </a:xfrm>
          <a:prstGeom prst="rect">
            <a:avLst/>
          </a:prstGeom>
        </p:spPr>
        <p:txBody>
          <a:bodyPr lIns="0" tIns="0" rIns="0" bIns="0" rtlCol="0" anchor="t">
            <a:spAutoFit/>
          </a:bodyPr>
          <a:lstStyle/>
          <a:p>
            <a:pPr marL="644262" lvl="1" indent="-322131" algn="l">
              <a:lnSpc>
                <a:spcPts val="4685"/>
              </a:lnSpc>
              <a:buFont typeface="Arial"/>
              <a:buChar char="•"/>
            </a:pPr>
            <a:r>
              <a:rPr lang="en-US" sz="2984">
                <a:solidFill>
                  <a:srgbClr val="000000"/>
                </a:solidFill>
                <a:latin typeface="Arial" pitchFamily="34" charset="0"/>
                <a:ea typeface="Now"/>
                <a:cs typeface="Arial" pitchFamily="34" charset="0"/>
                <a:sym typeface="Now"/>
              </a:rPr>
              <a:t>Hệ thống quản trị CSDL: SQL Server</a:t>
            </a:r>
          </a:p>
          <a:p>
            <a:pPr marL="644262" lvl="1" indent="-322131" algn="l">
              <a:lnSpc>
                <a:spcPts val="4685"/>
              </a:lnSpc>
              <a:buFont typeface="Arial"/>
              <a:buChar char="•"/>
            </a:pPr>
            <a:r>
              <a:rPr lang="en-US" sz="2984">
                <a:solidFill>
                  <a:srgbClr val="000000"/>
                </a:solidFill>
                <a:latin typeface="Arial" pitchFamily="34" charset="0"/>
                <a:ea typeface="Now"/>
                <a:cs typeface="Arial" pitchFamily="34" charset="0"/>
                <a:sym typeface="Now"/>
              </a:rPr>
              <a:t>Phần mềm lập trình Visual Studio Code</a:t>
            </a:r>
          </a:p>
          <a:p>
            <a:pPr algn="l">
              <a:lnSpc>
                <a:spcPts val="4685"/>
              </a:lnSpc>
            </a:pPr>
            <a:endParaRPr lang="en-US" sz="2984">
              <a:solidFill>
                <a:srgbClr val="000000"/>
              </a:solidFill>
              <a:latin typeface="Arial" pitchFamily="34" charset="0"/>
              <a:ea typeface="Now"/>
              <a:cs typeface="Arial" pitchFamily="34" charset="0"/>
              <a:sym typeface="Now"/>
            </a:endParaRPr>
          </a:p>
        </p:txBody>
      </p:sp>
      <p:sp>
        <p:nvSpPr>
          <p:cNvPr id="14" name="TextBox 14"/>
          <p:cNvSpPr txBox="1"/>
          <p:nvPr/>
        </p:nvSpPr>
        <p:spPr>
          <a:xfrm>
            <a:off x="1314616" y="1943515"/>
            <a:ext cx="5187097" cy="588046"/>
          </a:xfrm>
          <a:prstGeom prst="rect">
            <a:avLst/>
          </a:prstGeom>
        </p:spPr>
        <p:txBody>
          <a:bodyPr lIns="0" tIns="0" rIns="0" bIns="0" rtlCol="0" anchor="t">
            <a:spAutoFit/>
          </a:bodyPr>
          <a:lstStyle/>
          <a:p>
            <a:pPr algn="l">
              <a:lnSpc>
                <a:spcPts val="4879"/>
              </a:lnSpc>
            </a:pPr>
            <a:r>
              <a:rPr lang="en-US" sz="3999" b="1">
                <a:solidFill>
                  <a:srgbClr val="000000"/>
                </a:solidFill>
                <a:latin typeface="Arial" pitchFamily="34" charset="0"/>
                <a:ea typeface="Open Sauce Bold"/>
                <a:cs typeface="Arial" pitchFamily="34" charset="0"/>
                <a:sym typeface="Open Sauce Bold"/>
              </a:rPr>
              <a:t>Công cụ thực hiện</a:t>
            </a:r>
          </a:p>
        </p:txBody>
      </p:sp>
      <p:sp>
        <p:nvSpPr>
          <p:cNvPr id="15" name="Freeform 15"/>
          <p:cNvSpPr/>
          <p:nvPr/>
        </p:nvSpPr>
        <p:spPr>
          <a:xfrm>
            <a:off x="16498508" y="8820897"/>
            <a:ext cx="1083215" cy="1083215"/>
          </a:xfrm>
          <a:custGeom>
            <a:avLst/>
            <a:gdLst/>
            <a:ahLst/>
            <a:cxnLst/>
            <a:rect l="l" t="t" r="r" b="b"/>
            <a:pathLst>
              <a:path w="1083215" h="1083215">
                <a:moveTo>
                  <a:pt x="0" y="0"/>
                </a:moveTo>
                <a:lnTo>
                  <a:pt x="1083215" y="0"/>
                </a:lnTo>
                <a:lnTo>
                  <a:pt x="1083215" y="1083215"/>
                </a:lnTo>
                <a:lnTo>
                  <a:pt x="0" y="1083215"/>
                </a:lnTo>
                <a:lnTo>
                  <a:pt x="0" y="0"/>
                </a:lnTo>
                <a:close/>
              </a:path>
            </a:pathLst>
          </a:custGeom>
          <a:blipFill>
            <a:blip r:embed="rId7"/>
            <a:stretch>
              <a:fillRect/>
            </a:stretch>
          </a:blipFill>
        </p:spPr>
      </p:sp>
      <p:sp>
        <p:nvSpPr>
          <p:cNvPr id="16" name="TextBox 16"/>
          <p:cNvSpPr txBox="1"/>
          <p:nvPr/>
        </p:nvSpPr>
        <p:spPr>
          <a:xfrm>
            <a:off x="16902003" y="9191625"/>
            <a:ext cx="276225" cy="534035"/>
          </a:xfrm>
          <a:prstGeom prst="rect">
            <a:avLst/>
          </a:prstGeom>
        </p:spPr>
        <p:txBody>
          <a:bodyPr lIns="0" tIns="0" rIns="0" bIns="0" rtlCol="0" anchor="t">
            <a:spAutoFit/>
          </a:bodyPr>
          <a:lstStyle/>
          <a:p>
            <a:pPr algn="ctr">
              <a:lnSpc>
                <a:spcPts val="4270"/>
              </a:lnSpc>
              <a:spcBef>
                <a:spcPct val="0"/>
              </a:spcBef>
            </a:pPr>
            <a:r>
              <a:rPr lang="en-US" sz="3500">
                <a:solidFill>
                  <a:srgbClr val="004AAD"/>
                </a:solidFill>
                <a:latin typeface="Arial" pitchFamily="34" charset="0"/>
                <a:ea typeface="Now"/>
                <a:cs typeface="Arial" pitchFamily="34" charset="0"/>
                <a:sym typeface="Now"/>
              </a:rPr>
              <a:t>4</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83299" y="523472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4031184" y="-3691410"/>
            <a:ext cx="8550234" cy="8229600"/>
          </a:xfrm>
          <a:custGeom>
            <a:avLst/>
            <a:gdLst/>
            <a:ahLst/>
            <a:cxnLst/>
            <a:rect l="l" t="t" r="r" b="b"/>
            <a:pathLst>
              <a:path w="8550234" h="8229600">
                <a:moveTo>
                  <a:pt x="0" y="0"/>
                </a:moveTo>
                <a:lnTo>
                  <a:pt x="8550233" y="0"/>
                </a:lnTo>
                <a:lnTo>
                  <a:pt x="8550233" y="8229600"/>
                </a:lnTo>
                <a:lnTo>
                  <a:pt x="0" y="8229600"/>
                </a:lnTo>
                <a:lnTo>
                  <a:pt x="0" y="0"/>
                </a:lnTo>
                <a:close/>
              </a:path>
            </a:pathLst>
          </a:custGeom>
          <a:blipFill>
            <a:blip r:embed="rId2">
              <a:alphaModFix amt="35000"/>
            </a:blip>
            <a:stretch>
              <a:fillRect/>
            </a:stretch>
          </a:blipFill>
        </p:spPr>
      </p:sp>
      <p:grpSp>
        <p:nvGrpSpPr>
          <p:cNvPr id="4" name="Group 4"/>
          <p:cNvGrpSpPr/>
          <p:nvPr/>
        </p:nvGrpSpPr>
        <p:grpSpPr>
          <a:xfrm>
            <a:off x="11327744" y="1983328"/>
            <a:ext cx="5517488" cy="7771805"/>
            <a:chOff x="0" y="0"/>
            <a:chExt cx="7356651" cy="10362407"/>
          </a:xfrm>
        </p:grpSpPr>
        <p:pic>
          <p:nvPicPr>
            <p:cNvPr id="5" name="Picture 5"/>
            <p:cNvPicPr>
              <a:picLocks noChangeAspect="1"/>
            </p:cNvPicPr>
            <p:nvPr/>
          </p:nvPicPr>
          <p:blipFill>
            <a:blip r:embed="rId3"/>
            <a:srcRect l="14503" t="-11881" r="14503" b="-11881"/>
            <a:stretch>
              <a:fillRect/>
            </a:stretch>
          </p:blipFill>
          <p:spPr>
            <a:xfrm>
              <a:off x="0" y="0"/>
              <a:ext cx="7356651" cy="10362407"/>
            </a:xfrm>
            <a:prstGeom prst="rect">
              <a:avLst/>
            </a:prstGeom>
          </p:spPr>
        </p:pic>
      </p:grpSp>
      <p:sp>
        <p:nvSpPr>
          <p:cNvPr id="6" name="Freeform 6"/>
          <p:cNvSpPr/>
          <p:nvPr/>
        </p:nvSpPr>
        <p:spPr>
          <a:xfrm>
            <a:off x="-5722450" y="-1086505"/>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sp>
        <p:nvSpPr>
          <p:cNvPr id="7" name="TextBox 7"/>
          <p:cNvSpPr txBox="1"/>
          <p:nvPr/>
        </p:nvSpPr>
        <p:spPr>
          <a:xfrm>
            <a:off x="479685" y="625620"/>
            <a:ext cx="13380918" cy="1384995"/>
          </a:xfrm>
          <a:prstGeom prst="rect">
            <a:avLst/>
          </a:prstGeom>
        </p:spPr>
        <p:txBody>
          <a:bodyPr lIns="0" tIns="0" rIns="0" bIns="0" rtlCol="0" anchor="t">
            <a:spAutoFit/>
          </a:bodyPr>
          <a:lstStyle/>
          <a:p>
            <a:pPr marL="0" lvl="0" indent="0" algn="l">
              <a:lnSpc>
                <a:spcPct val="150000"/>
              </a:lnSpc>
              <a:spcBef>
                <a:spcPct val="0"/>
              </a:spcBef>
            </a:pPr>
            <a:r>
              <a:rPr lang="en-US" sz="6000" b="1" u="none" strike="noStrike">
                <a:solidFill>
                  <a:srgbClr val="004AAD"/>
                </a:solidFill>
                <a:latin typeface="Arial" pitchFamily="34" charset="0"/>
                <a:ea typeface="Now Bold"/>
                <a:cs typeface="Arial" pitchFamily="34" charset="0"/>
                <a:sym typeface="Now Bold"/>
              </a:rPr>
              <a:t>2-NGHIÊN CỨU LÝ THUYẾT </a:t>
            </a:r>
          </a:p>
        </p:txBody>
      </p:sp>
      <p:sp>
        <p:nvSpPr>
          <p:cNvPr id="8" name="TextBox 8"/>
          <p:cNvSpPr txBox="1"/>
          <p:nvPr/>
        </p:nvSpPr>
        <p:spPr>
          <a:xfrm>
            <a:off x="1303208" y="3112284"/>
            <a:ext cx="8620124" cy="6694140"/>
          </a:xfrm>
          <a:prstGeom prst="rect">
            <a:avLst/>
          </a:prstGeom>
        </p:spPr>
        <p:txBody>
          <a:bodyPr lIns="0" tIns="0" rIns="0" bIns="0" rtlCol="0" anchor="t">
            <a:spAutoFit/>
          </a:bodyPr>
          <a:lstStyle/>
          <a:p>
            <a:pPr marL="626111" lvl="1" indent="-313055" algn="just">
              <a:lnSpc>
                <a:spcPct val="150000"/>
              </a:lnSpc>
              <a:buFont typeface="Arial"/>
              <a:buChar char="•"/>
            </a:pPr>
            <a:r>
              <a:rPr lang="en-US" sz="2900">
                <a:solidFill>
                  <a:srgbClr val="000000"/>
                </a:solidFill>
                <a:latin typeface="Arial" pitchFamily="34" charset="0"/>
                <a:ea typeface="Now"/>
                <a:cs typeface="Arial" pitchFamily="34" charset="0"/>
                <a:sym typeface="Now"/>
              </a:rPr>
              <a:t> PHP là một ngôn ngữ lập trình mã nguồn mở được sử dụng rộng rãi cho các ứng dụng web.</a:t>
            </a:r>
          </a:p>
          <a:p>
            <a:pPr marL="626111" lvl="1" indent="-313055" algn="just">
              <a:lnSpc>
                <a:spcPct val="150000"/>
              </a:lnSpc>
              <a:buFont typeface="Arial"/>
              <a:buChar char="•"/>
            </a:pPr>
            <a:r>
              <a:rPr lang="en-US" sz="2900">
                <a:solidFill>
                  <a:srgbClr val="000000"/>
                </a:solidFill>
                <a:latin typeface="Arial" pitchFamily="34" charset="0"/>
                <a:ea typeface="Now"/>
                <a:cs typeface="Arial" pitchFamily="34" charset="0"/>
                <a:sym typeface="Now"/>
              </a:rPr>
              <a:t> PHP cung cấp nhiều tính năng tiện lợi, trong đó có khả năng hỗ trợ nhiều cơ sở dữ liệu khác nhau.</a:t>
            </a:r>
          </a:p>
          <a:p>
            <a:pPr marL="626111" lvl="1" indent="-313055" algn="just">
              <a:lnSpc>
                <a:spcPct val="150000"/>
              </a:lnSpc>
              <a:buFont typeface="Arial"/>
              <a:buChar char="•"/>
            </a:pPr>
            <a:r>
              <a:rPr lang="en-US" sz="2900">
                <a:solidFill>
                  <a:srgbClr val="000000"/>
                </a:solidFill>
                <a:latin typeface="Arial" pitchFamily="34" charset="0"/>
                <a:ea typeface="Now"/>
                <a:cs typeface="Arial" pitchFamily="34" charset="0"/>
                <a:sym typeface="Now"/>
              </a:rPr>
              <a:t> PHP thể hiện sự linh hoạt khi kết nối với nhiều dịch vụ, sử dụng nhiều giao thức và hỗ trợ hầu hết các ngôn ngữ lập trình đang phổ biến ngày nay.</a:t>
            </a:r>
          </a:p>
          <a:p>
            <a:pPr algn="just">
              <a:lnSpc>
                <a:spcPct val="150000"/>
              </a:lnSpc>
            </a:pPr>
            <a:endParaRPr lang="en-US" sz="2900">
              <a:solidFill>
                <a:srgbClr val="000000"/>
              </a:solidFill>
              <a:latin typeface="Arial" pitchFamily="34" charset="0"/>
              <a:ea typeface="Now"/>
              <a:cs typeface="Arial" pitchFamily="34" charset="0"/>
              <a:sym typeface="Now"/>
            </a:endParaRPr>
          </a:p>
        </p:txBody>
      </p:sp>
      <p:sp>
        <p:nvSpPr>
          <p:cNvPr id="9" name="TextBox 9"/>
          <p:cNvSpPr txBox="1"/>
          <p:nvPr/>
        </p:nvSpPr>
        <p:spPr>
          <a:xfrm>
            <a:off x="1852223" y="2211117"/>
            <a:ext cx="5681210" cy="923138"/>
          </a:xfrm>
          <a:prstGeom prst="rect">
            <a:avLst/>
          </a:prstGeom>
        </p:spPr>
        <p:txBody>
          <a:bodyPr lIns="0" tIns="0" rIns="0" bIns="0" rtlCol="0" anchor="t">
            <a:spAutoFit/>
          </a:bodyPr>
          <a:lstStyle/>
          <a:p>
            <a:pPr algn="l">
              <a:lnSpc>
                <a:spcPct val="150000"/>
              </a:lnSpc>
            </a:pPr>
            <a:r>
              <a:rPr lang="en-US" sz="3999" b="1" spc="251">
                <a:solidFill>
                  <a:srgbClr val="000000"/>
                </a:solidFill>
                <a:latin typeface="Arial" pitchFamily="34" charset="0"/>
                <a:ea typeface="Open Sans Hebrew Bold"/>
                <a:cs typeface="Arial" pitchFamily="34" charset="0"/>
                <a:sym typeface="Open Sans Hebrew Bold"/>
              </a:rPr>
              <a:t> Ngôn ngữ PHP</a:t>
            </a:r>
          </a:p>
        </p:txBody>
      </p:sp>
      <p:sp>
        <p:nvSpPr>
          <p:cNvPr id="10" name="Freeform 10"/>
          <p:cNvSpPr/>
          <p:nvPr/>
        </p:nvSpPr>
        <p:spPr>
          <a:xfrm>
            <a:off x="16931887" y="9089828"/>
            <a:ext cx="1052437" cy="1052437"/>
          </a:xfrm>
          <a:custGeom>
            <a:avLst/>
            <a:gdLst/>
            <a:ahLst/>
            <a:cxnLst/>
            <a:rect l="l" t="t" r="r" b="b"/>
            <a:pathLst>
              <a:path w="1052437" h="1052437">
                <a:moveTo>
                  <a:pt x="0" y="0"/>
                </a:moveTo>
                <a:lnTo>
                  <a:pt x="1052437" y="0"/>
                </a:lnTo>
                <a:lnTo>
                  <a:pt x="1052437" y="1052438"/>
                </a:lnTo>
                <a:lnTo>
                  <a:pt x="0" y="1052438"/>
                </a:lnTo>
                <a:lnTo>
                  <a:pt x="0" y="0"/>
                </a:lnTo>
                <a:close/>
              </a:path>
            </a:pathLst>
          </a:custGeom>
          <a:blipFill>
            <a:blip r:embed="rId5"/>
            <a:stretch>
              <a:fillRect/>
            </a:stretch>
          </a:blipFill>
        </p:spPr>
      </p:sp>
      <p:sp>
        <p:nvSpPr>
          <p:cNvPr id="11" name="TextBox 11"/>
          <p:cNvSpPr txBox="1"/>
          <p:nvPr/>
        </p:nvSpPr>
        <p:spPr>
          <a:xfrm>
            <a:off x="17327851" y="9212387"/>
            <a:ext cx="279559" cy="807913"/>
          </a:xfrm>
          <a:prstGeom prst="rect">
            <a:avLst/>
          </a:prstGeom>
        </p:spPr>
        <p:txBody>
          <a:bodyPr lIns="0" tIns="0" rIns="0" bIns="0" rtlCol="0" anchor="t">
            <a:spAutoFit/>
          </a:bodyPr>
          <a:lstStyle/>
          <a:p>
            <a:pPr algn="ctr">
              <a:lnSpc>
                <a:spcPct val="150000"/>
              </a:lnSpc>
              <a:spcBef>
                <a:spcPct val="0"/>
              </a:spcBef>
            </a:pPr>
            <a:r>
              <a:rPr lang="en-US" sz="3500" dirty="0">
                <a:solidFill>
                  <a:srgbClr val="004AAD"/>
                </a:solidFill>
                <a:latin typeface="Arial" pitchFamily="34" charset="0"/>
                <a:ea typeface="Now"/>
                <a:cs typeface="Arial" pitchFamily="34" charset="0"/>
                <a:sym typeface="Now"/>
              </a:rPr>
              <a:t>5</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83299" y="523472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4031184" y="-3691410"/>
            <a:ext cx="8550234" cy="8229600"/>
          </a:xfrm>
          <a:custGeom>
            <a:avLst/>
            <a:gdLst/>
            <a:ahLst/>
            <a:cxnLst/>
            <a:rect l="l" t="t" r="r" b="b"/>
            <a:pathLst>
              <a:path w="8550234" h="8229600">
                <a:moveTo>
                  <a:pt x="0" y="0"/>
                </a:moveTo>
                <a:lnTo>
                  <a:pt x="8550233" y="0"/>
                </a:lnTo>
                <a:lnTo>
                  <a:pt x="8550233" y="8229600"/>
                </a:lnTo>
                <a:lnTo>
                  <a:pt x="0" y="8229600"/>
                </a:lnTo>
                <a:lnTo>
                  <a:pt x="0" y="0"/>
                </a:lnTo>
                <a:close/>
              </a:path>
            </a:pathLst>
          </a:custGeom>
          <a:blipFill>
            <a:blip r:embed="rId2">
              <a:alphaModFix amt="35000"/>
            </a:blip>
            <a:stretch>
              <a:fillRect/>
            </a:stretch>
          </a:blipFill>
        </p:spPr>
      </p:sp>
      <p:grpSp>
        <p:nvGrpSpPr>
          <p:cNvPr id="4" name="Group 4"/>
          <p:cNvGrpSpPr/>
          <p:nvPr/>
        </p:nvGrpSpPr>
        <p:grpSpPr>
          <a:xfrm>
            <a:off x="12007021" y="1750713"/>
            <a:ext cx="4410696" cy="8015923"/>
            <a:chOff x="0" y="0"/>
            <a:chExt cx="5880928" cy="10687897"/>
          </a:xfrm>
        </p:grpSpPr>
        <p:pic>
          <p:nvPicPr>
            <p:cNvPr id="5" name="Picture 5"/>
            <p:cNvPicPr>
              <a:picLocks noChangeAspect="1"/>
            </p:cNvPicPr>
            <p:nvPr/>
          </p:nvPicPr>
          <p:blipFill>
            <a:blip r:embed="rId3"/>
            <a:srcRect l="22487" t="-39285" r="22487" b="-39285"/>
            <a:stretch>
              <a:fillRect/>
            </a:stretch>
          </p:blipFill>
          <p:spPr>
            <a:xfrm>
              <a:off x="0" y="0"/>
              <a:ext cx="5880928" cy="10687897"/>
            </a:xfrm>
            <a:prstGeom prst="rect">
              <a:avLst/>
            </a:prstGeom>
          </p:spPr>
        </p:pic>
      </p:grpSp>
      <p:sp>
        <p:nvSpPr>
          <p:cNvPr id="6" name="Freeform 6"/>
          <p:cNvSpPr/>
          <p:nvPr/>
        </p:nvSpPr>
        <p:spPr>
          <a:xfrm>
            <a:off x="-5722450" y="-1086505"/>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sp>
        <p:nvSpPr>
          <p:cNvPr id="7" name="TextBox 7"/>
          <p:cNvSpPr txBox="1"/>
          <p:nvPr/>
        </p:nvSpPr>
        <p:spPr>
          <a:xfrm>
            <a:off x="479685" y="625620"/>
            <a:ext cx="13380918"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rial" pitchFamily="34" charset="0"/>
                <a:ea typeface="Now Bold"/>
                <a:cs typeface="Arial" pitchFamily="34" charset="0"/>
                <a:sym typeface="Now Bold"/>
              </a:rPr>
              <a:t>2-NGHIÊN CỨU LÝ THUYẾT </a:t>
            </a:r>
          </a:p>
        </p:txBody>
      </p:sp>
      <p:sp>
        <p:nvSpPr>
          <p:cNvPr id="8" name="TextBox 8"/>
          <p:cNvSpPr txBox="1"/>
          <p:nvPr/>
        </p:nvSpPr>
        <p:spPr>
          <a:xfrm>
            <a:off x="1287819" y="3129962"/>
            <a:ext cx="8620124" cy="5137277"/>
          </a:xfrm>
          <a:prstGeom prst="rect">
            <a:avLst/>
          </a:prstGeom>
        </p:spPr>
        <p:txBody>
          <a:bodyPr lIns="0" tIns="0" rIns="0" bIns="0" rtlCol="0" anchor="t">
            <a:spAutoFit/>
          </a:bodyPr>
          <a:lstStyle/>
          <a:p>
            <a:pPr marL="626111" lvl="1" indent="-313055" algn="just">
              <a:lnSpc>
                <a:spcPts val="5104"/>
              </a:lnSpc>
              <a:buFont typeface="Arial"/>
              <a:buChar char="•"/>
            </a:pPr>
            <a:r>
              <a:rPr lang="en-US" sz="2900">
                <a:solidFill>
                  <a:srgbClr val="000000"/>
                </a:solidFill>
                <a:latin typeface="Arial" pitchFamily="34" charset="0"/>
                <a:ea typeface="Now"/>
                <a:cs typeface="Arial" pitchFamily="34" charset="0"/>
                <a:sym typeface="Now"/>
              </a:rPr>
              <a:t> MySQL là hệ quản trị cơ sở dữ liệu mã nguồn mở</a:t>
            </a:r>
          </a:p>
          <a:p>
            <a:pPr marL="626111" lvl="1" indent="-313055" algn="just">
              <a:lnSpc>
                <a:spcPts val="5104"/>
              </a:lnSpc>
              <a:buFont typeface="Arial"/>
              <a:buChar char="•"/>
            </a:pPr>
            <a:r>
              <a:rPr lang="en-US" sz="2900">
                <a:solidFill>
                  <a:srgbClr val="000000"/>
                </a:solidFill>
                <a:latin typeface="Arial" pitchFamily="34" charset="0"/>
                <a:ea typeface="Now"/>
                <a:cs typeface="Arial" pitchFamily="34" charset="0"/>
                <a:sym typeface="Now"/>
              </a:rPr>
              <a:t> MySQL là cơ sở dữ liệu tốc độ cao và ổn định và hoạt động trên nhiều hệ điều hành. </a:t>
            </a:r>
          </a:p>
          <a:p>
            <a:pPr marL="626111" lvl="1" indent="-313055" algn="just">
              <a:lnSpc>
                <a:spcPts val="5104"/>
              </a:lnSpc>
              <a:buFont typeface="Arial"/>
              <a:buChar char="•"/>
            </a:pPr>
            <a:r>
              <a:rPr lang="en-US" sz="2900">
                <a:solidFill>
                  <a:srgbClr val="000000"/>
                </a:solidFill>
                <a:latin typeface="Arial" pitchFamily="34" charset="0"/>
                <a:ea typeface="Now"/>
                <a:cs typeface="Arial" pitchFamily="34" charset="0"/>
                <a:sym typeface="Now"/>
              </a:rPr>
              <a:t> MySQL có thể hỗ trợ hàng loạt các chức năng SQL từ hệ quản trị cơ sở dữ liệu quan hệ trực tiếp và cả gián tiếp.</a:t>
            </a:r>
          </a:p>
          <a:p>
            <a:pPr algn="just">
              <a:lnSpc>
                <a:spcPts val="5104"/>
              </a:lnSpc>
            </a:pPr>
            <a:endParaRPr lang="en-US" sz="2900">
              <a:solidFill>
                <a:srgbClr val="000000"/>
              </a:solidFill>
              <a:latin typeface="Arial" pitchFamily="34" charset="0"/>
              <a:ea typeface="Now"/>
              <a:cs typeface="Arial" pitchFamily="34" charset="0"/>
              <a:sym typeface="Now"/>
            </a:endParaRPr>
          </a:p>
        </p:txBody>
      </p:sp>
      <p:sp>
        <p:nvSpPr>
          <p:cNvPr id="9" name="TextBox 9"/>
          <p:cNvSpPr txBox="1"/>
          <p:nvPr/>
        </p:nvSpPr>
        <p:spPr>
          <a:xfrm>
            <a:off x="1852223" y="2211117"/>
            <a:ext cx="6327538" cy="578428"/>
          </a:xfrm>
          <a:prstGeom prst="rect">
            <a:avLst/>
          </a:prstGeom>
        </p:spPr>
        <p:txBody>
          <a:bodyPr lIns="0" tIns="0" rIns="0" bIns="0" rtlCol="0" anchor="t">
            <a:spAutoFit/>
          </a:bodyPr>
          <a:lstStyle/>
          <a:p>
            <a:pPr algn="l">
              <a:lnSpc>
                <a:spcPts val="4839"/>
              </a:lnSpc>
            </a:pPr>
            <a:r>
              <a:rPr lang="en-US" sz="3999" b="1" spc="251">
                <a:solidFill>
                  <a:srgbClr val="000000"/>
                </a:solidFill>
                <a:latin typeface="Arial" pitchFamily="34" charset="0"/>
                <a:ea typeface="Open Sans Hebrew Bold"/>
                <a:cs typeface="Arial" pitchFamily="34" charset="0"/>
                <a:sym typeface="Open Sans Hebrew Bold"/>
              </a:rPr>
              <a:t> Cơ sở dữ liệu MySQL</a:t>
            </a:r>
          </a:p>
        </p:txBody>
      </p:sp>
      <p:sp>
        <p:nvSpPr>
          <p:cNvPr id="10" name="Freeform 10"/>
          <p:cNvSpPr/>
          <p:nvPr/>
        </p:nvSpPr>
        <p:spPr>
          <a:xfrm>
            <a:off x="16474867" y="8878047"/>
            <a:ext cx="1106298" cy="1106298"/>
          </a:xfrm>
          <a:custGeom>
            <a:avLst/>
            <a:gdLst/>
            <a:ahLst/>
            <a:cxnLst/>
            <a:rect l="l" t="t" r="r" b="b"/>
            <a:pathLst>
              <a:path w="1106298" h="1106298">
                <a:moveTo>
                  <a:pt x="0" y="0"/>
                </a:moveTo>
                <a:lnTo>
                  <a:pt x="1106298" y="0"/>
                </a:lnTo>
                <a:lnTo>
                  <a:pt x="1106298" y="1106298"/>
                </a:lnTo>
                <a:lnTo>
                  <a:pt x="0" y="1106298"/>
                </a:lnTo>
                <a:lnTo>
                  <a:pt x="0" y="0"/>
                </a:lnTo>
                <a:close/>
              </a:path>
            </a:pathLst>
          </a:custGeom>
          <a:blipFill>
            <a:blip r:embed="rId5"/>
            <a:stretch>
              <a:fillRect/>
            </a:stretch>
          </a:blipFill>
        </p:spPr>
      </p:sp>
      <p:sp>
        <p:nvSpPr>
          <p:cNvPr id="11" name="TextBox 11"/>
          <p:cNvSpPr txBox="1"/>
          <p:nvPr/>
        </p:nvSpPr>
        <p:spPr>
          <a:xfrm>
            <a:off x="16892875" y="9191625"/>
            <a:ext cx="294481" cy="534035"/>
          </a:xfrm>
          <a:prstGeom prst="rect">
            <a:avLst/>
          </a:prstGeom>
        </p:spPr>
        <p:txBody>
          <a:bodyPr lIns="0" tIns="0" rIns="0" bIns="0" rtlCol="0" anchor="t">
            <a:spAutoFit/>
          </a:bodyPr>
          <a:lstStyle/>
          <a:p>
            <a:pPr algn="ctr">
              <a:lnSpc>
                <a:spcPts val="4270"/>
              </a:lnSpc>
              <a:spcBef>
                <a:spcPct val="0"/>
              </a:spcBef>
            </a:pPr>
            <a:r>
              <a:rPr lang="en-US" sz="3500">
                <a:solidFill>
                  <a:srgbClr val="004AAD"/>
                </a:solidFill>
                <a:latin typeface="Arial" pitchFamily="34" charset="0"/>
                <a:ea typeface="Now"/>
                <a:cs typeface="Arial" pitchFamily="34" charset="0"/>
                <a:sym typeface="Now"/>
              </a:rPr>
              <a:t>6</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83299" y="5234720"/>
            <a:ext cx="8845838"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4031184" y="-3691410"/>
            <a:ext cx="8845838" cy="8229600"/>
          </a:xfrm>
          <a:custGeom>
            <a:avLst/>
            <a:gdLst/>
            <a:ahLst/>
            <a:cxnLst/>
            <a:rect l="l" t="t" r="r" b="b"/>
            <a:pathLst>
              <a:path w="8550234" h="8229600">
                <a:moveTo>
                  <a:pt x="0" y="0"/>
                </a:moveTo>
                <a:lnTo>
                  <a:pt x="8550233" y="0"/>
                </a:lnTo>
                <a:lnTo>
                  <a:pt x="8550233" y="8229600"/>
                </a:lnTo>
                <a:lnTo>
                  <a:pt x="0" y="8229600"/>
                </a:lnTo>
                <a:lnTo>
                  <a:pt x="0" y="0"/>
                </a:lnTo>
                <a:close/>
              </a:path>
            </a:pathLst>
          </a:custGeom>
          <a:blipFill>
            <a:blip r:embed="rId2">
              <a:alphaModFix amt="35000"/>
            </a:blip>
            <a:stretch>
              <a:fillRect/>
            </a:stretch>
          </a:blipFill>
        </p:spPr>
      </p:sp>
      <p:grpSp>
        <p:nvGrpSpPr>
          <p:cNvPr id="4" name="Group 4"/>
          <p:cNvGrpSpPr/>
          <p:nvPr/>
        </p:nvGrpSpPr>
        <p:grpSpPr>
          <a:xfrm>
            <a:off x="11137582" y="1600711"/>
            <a:ext cx="5093018" cy="8357704"/>
            <a:chOff x="0" y="0"/>
            <a:chExt cx="6563764" cy="11143605"/>
          </a:xfrm>
        </p:grpSpPr>
        <p:pic>
          <p:nvPicPr>
            <p:cNvPr id="5" name="Picture 5"/>
            <p:cNvPicPr>
              <a:picLocks noChangeAspect="1"/>
            </p:cNvPicPr>
            <p:nvPr/>
          </p:nvPicPr>
          <p:blipFill>
            <a:blip r:embed="rId3"/>
            <a:srcRect l="21999" t="-34887" r="22000" b="-34887"/>
            <a:stretch>
              <a:fillRect/>
            </a:stretch>
          </p:blipFill>
          <p:spPr>
            <a:xfrm>
              <a:off x="0" y="0"/>
              <a:ext cx="6563764" cy="11143605"/>
            </a:xfrm>
            <a:prstGeom prst="rect">
              <a:avLst/>
            </a:prstGeom>
          </p:spPr>
        </p:pic>
      </p:grpSp>
      <p:sp>
        <p:nvSpPr>
          <p:cNvPr id="6" name="Freeform 6"/>
          <p:cNvSpPr/>
          <p:nvPr/>
        </p:nvSpPr>
        <p:spPr>
          <a:xfrm>
            <a:off x="-5722450" y="-1086505"/>
            <a:ext cx="8845838"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sp>
        <p:nvSpPr>
          <p:cNvPr id="7" name="TextBox 7"/>
          <p:cNvSpPr txBox="1"/>
          <p:nvPr/>
        </p:nvSpPr>
        <p:spPr>
          <a:xfrm>
            <a:off x="479685" y="625620"/>
            <a:ext cx="13843532" cy="936154"/>
          </a:xfrm>
          <a:prstGeom prst="rect">
            <a:avLst/>
          </a:prstGeom>
        </p:spPr>
        <p:txBody>
          <a:bodyPr wrap="square" lIns="0" tIns="0" rIns="0" bIns="0" rtlCol="0" anchor="t">
            <a:spAutoFit/>
          </a:bodyPr>
          <a:lstStyle/>
          <a:p>
            <a:pPr marL="0" lvl="0" indent="0" algn="l">
              <a:lnSpc>
                <a:spcPts val="7320"/>
              </a:lnSpc>
              <a:spcBef>
                <a:spcPct val="0"/>
              </a:spcBef>
            </a:pPr>
            <a:r>
              <a:rPr lang="en-US" sz="6000" b="1" u="none" strike="noStrike">
                <a:solidFill>
                  <a:srgbClr val="004AAD"/>
                </a:solidFill>
                <a:latin typeface="Arial" pitchFamily="34" charset="0"/>
                <a:ea typeface="Now Bold"/>
                <a:cs typeface="Arial" pitchFamily="34" charset="0"/>
                <a:sym typeface="Now Bold"/>
              </a:rPr>
              <a:t>2-NGHIÊN CỨU LÝ THUYẾT </a:t>
            </a:r>
          </a:p>
        </p:txBody>
      </p:sp>
      <p:sp>
        <p:nvSpPr>
          <p:cNvPr id="8" name="TextBox 8"/>
          <p:cNvSpPr txBox="1"/>
          <p:nvPr/>
        </p:nvSpPr>
        <p:spPr>
          <a:xfrm>
            <a:off x="1287819" y="3129962"/>
            <a:ext cx="8918144" cy="5886227"/>
          </a:xfrm>
          <a:prstGeom prst="rect">
            <a:avLst/>
          </a:prstGeom>
        </p:spPr>
        <p:txBody>
          <a:bodyPr wrap="square" lIns="0" tIns="0" rIns="0" bIns="0" rtlCol="0" anchor="t">
            <a:spAutoFit/>
          </a:bodyPr>
          <a:lstStyle/>
          <a:p>
            <a:pPr marL="626111" lvl="1" indent="-313055" algn="just">
              <a:lnSpc>
                <a:spcPts val="5104"/>
              </a:lnSpc>
              <a:buFont typeface="Arial"/>
              <a:buChar char="•"/>
            </a:pPr>
            <a:r>
              <a:rPr lang="en-US" sz="2900" dirty="0" err="1">
                <a:solidFill>
                  <a:srgbClr val="000000"/>
                </a:solidFill>
                <a:latin typeface="Arial" pitchFamily="34" charset="0"/>
                <a:ea typeface="Now"/>
                <a:cs typeface="Arial" pitchFamily="34" charset="0"/>
                <a:sym typeface="Now"/>
              </a:rPr>
              <a:t>Codeigniter</a:t>
            </a:r>
            <a:r>
              <a:rPr lang="en-US" sz="2900" dirty="0">
                <a:solidFill>
                  <a:srgbClr val="000000"/>
                </a:solidFill>
                <a:latin typeface="Arial" pitchFamily="34" charset="0"/>
                <a:ea typeface="Now"/>
                <a:cs typeface="Arial" pitchFamily="34" charset="0"/>
                <a:sym typeface="Now"/>
              </a:rPr>
              <a:t> Framework </a:t>
            </a:r>
            <a:r>
              <a:rPr lang="en-US" sz="2900" dirty="0" err="1">
                <a:solidFill>
                  <a:srgbClr val="000000"/>
                </a:solidFill>
                <a:latin typeface="Arial" pitchFamily="34" charset="0"/>
                <a:ea typeface="Now"/>
                <a:cs typeface="Arial" pitchFamily="34" charset="0"/>
                <a:sym typeface="Now"/>
              </a:rPr>
              <a:t>là</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một</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trong</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các</a:t>
            </a:r>
            <a:r>
              <a:rPr lang="en-US" sz="2900" dirty="0">
                <a:solidFill>
                  <a:srgbClr val="000000"/>
                </a:solidFill>
                <a:latin typeface="Arial" pitchFamily="34" charset="0"/>
                <a:ea typeface="Now"/>
                <a:cs typeface="Arial" pitchFamily="34" charset="0"/>
                <a:sym typeface="Now"/>
              </a:rPr>
              <a:t> Framework </a:t>
            </a:r>
            <a:r>
              <a:rPr lang="en-US" sz="2900" dirty="0" err="1">
                <a:solidFill>
                  <a:srgbClr val="000000"/>
                </a:solidFill>
                <a:latin typeface="Arial" pitchFamily="34" charset="0"/>
                <a:ea typeface="Now"/>
                <a:cs typeface="Arial" pitchFamily="34" charset="0"/>
                <a:sym typeface="Now"/>
              </a:rPr>
              <a:t>được</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sử</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dụng</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để</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thiết</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kế</a:t>
            </a:r>
            <a:r>
              <a:rPr lang="en-US" sz="2900" dirty="0">
                <a:solidFill>
                  <a:srgbClr val="000000"/>
                </a:solidFill>
                <a:latin typeface="Arial" pitchFamily="34" charset="0"/>
                <a:ea typeface="Now"/>
                <a:cs typeface="Arial" pitchFamily="34" charset="0"/>
                <a:sym typeface="Now"/>
              </a:rPr>
              <a:t> web.</a:t>
            </a:r>
          </a:p>
          <a:p>
            <a:pPr marL="626111" lvl="1" indent="-313055" algn="just">
              <a:lnSpc>
                <a:spcPts val="5104"/>
              </a:lnSpc>
              <a:buFont typeface="Arial"/>
              <a:buChar char="•"/>
            </a:pP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CodeIgniter</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là</a:t>
            </a:r>
            <a:r>
              <a:rPr lang="en-US" sz="2900" dirty="0">
                <a:solidFill>
                  <a:srgbClr val="000000"/>
                </a:solidFill>
                <a:latin typeface="Arial" pitchFamily="34" charset="0"/>
                <a:ea typeface="Now"/>
                <a:cs typeface="Arial" pitchFamily="34" charset="0"/>
                <a:sym typeface="Now"/>
              </a:rPr>
              <a:t> framework PHP </a:t>
            </a:r>
            <a:r>
              <a:rPr lang="en-US" sz="2900" dirty="0" err="1">
                <a:solidFill>
                  <a:srgbClr val="000000"/>
                </a:solidFill>
                <a:latin typeface="Arial" pitchFamily="34" charset="0"/>
                <a:ea typeface="Now"/>
                <a:cs typeface="Arial" pitchFamily="34" charset="0"/>
                <a:sym typeface="Now"/>
              </a:rPr>
              <a:t>mạnh</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mẽ</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với</a:t>
            </a:r>
            <a:r>
              <a:rPr lang="en-US" sz="2900" dirty="0">
                <a:solidFill>
                  <a:srgbClr val="000000"/>
                </a:solidFill>
                <a:latin typeface="Arial" pitchFamily="34" charset="0"/>
                <a:ea typeface="Now"/>
                <a:cs typeface="Arial" pitchFamily="34" charset="0"/>
                <a:sym typeface="Now"/>
              </a:rPr>
              <a:t> footprint </a:t>
            </a:r>
            <a:r>
              <a:rPr lang="en-US" sz="2900" dirty="0" err="1">
                <a:solidFill>
                  <a:srgbClr val="000000"/>
                </a:solidFill>
                <a:latin typeface="Arial" pitchFamily="34" charset="0"/>
                <a:ea typeface="Now"/>
                <a:cs typeface="Arial" pitchFamily="34" charset="0"/>
                <a:sym typeface="Now"/>
              </a:rPr>
              <a:t>rất</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nhỏ</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dành</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cho</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các</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lập</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trình</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viên</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dễ</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dàng</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tạo</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ra</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các</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ứng</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dụng</a:t>
            </a:r>
            <a:r>
              <a:rPr lang="en-US" sz="2900" dirty="0">
                <a:solidFill>
                  <a:srgbClr val="000000"/>
                </a:solidFill>
                <a:latin typeface="Arial" pitchFamily="34" charset="0"/>
                <a:ea typeface="Now"/>
                <a:cs typeface="Arial" pitchFamily="34" charset="0"/>
                <a:sym typeface="Now"/>
              </a:rPr>
              <a:t> web </a:t>
            </a:r>
            <a:r>
              <a:rPr lang="en-US" sz="2900" dirty="0" err="1">
                <a:solidFill>
                  <a:srgbClr val="000000"/>
                </a:solidFill>
                <a:latin typeface="Arial" pitchFamily="34" charset="0"/>
                <a:ea typeface="Now"/>
                <a:cs typeface="Arial" pitchFamily="34" charset="0"/>
                <a:sym typeface="Now"/>
              </a:rPr>
              <a:t>với</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đầy</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đủ</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các</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tính</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năng</a:t>
            </a:r>
            <a:r>
              <a:rPr lang="en-US" sz="2900" dirty="0">
                <a:solidFill>
                  <a:srgbClr val="000000"/>
                </a:solidFill>
                <a:latin typeface="Arial" pitchFamily="34" charset="0"/>
                <a:ea typeface="Now"/>
                <a:cs typeface="Arial" pitchFamily="34" charset="0"/>
                <a:sym typeface="Now"/>
              </a:rPr>
              <a:t>. </a:t>
            </a:r>
          </a:p>
          <a:p>
            <a:pPr marL="626111" lvl="1" indent="-313055" algn="just">
              <a:lnSpc>
                <a:spcPts val="5104"/>
              </a:lnSpc>
              <a:buFont typeface="Arial"/>
              <a:buChar char="•"/>
            </a:pP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Codeigniter</a:t>
            </a:r>
            <a:r>
              <a:rPr lang="en-US" sz="2900" dirty="0">
                <a:solidFill>
                  <a:srgbClr val="000000"/>
                </a:solidFill>
                <a:latin typeface="Arial" pitchFamily="34" charset="0"/>
                <a:ea typeface="Now"/>
                <a:cs typeface="Arial" pitchFamily="34" charset="0"/>
                <a:sym typeface="Now"/>
              </a:rPr>
              <a:t> Framework </a:t>
            </a:r>
            <a:r>
              <a:rPr lang="en-US" sz="2900" dirty="0" err="1">
                <a:solidFill>
                  <a:srgbClr val="000000"/>
                </a:solidFill>
                <a:latin typeface="Arial" pitchFamily="34" charset="0"/>
                <a:ea typeface="Now"/>
                <a:cs typeface="Arial" pitchFamily="34" charset="0"/>
                <a:sym typeface="Now"/>
              </a:rPr>
              <a:t>được</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đánh</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giá</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là</a:t>
            </a:r>
            <a:r>
              <a:rPr lang="en-US" sz="2900" dirty="0">
                <a:solidFill>
                  <a:srgbClr val="000000"/>
                </a:solidFill>
                <a:latin typeface="Arial" pitchFamily="34" charset="0"/>
                <a:ea typeface="Now"/>
                <a:cs typeface="Arial" pitchFamily="34" charset="0"/>
                <a:sym typeface="Now"/>
              </a:rPr>
              <a:t> Framework </a:t>
            </a:r>
            <a:r>
              <a:rPr lang="en-US" sz="2900" dirty="0" err="1">
                <a:solidFill>
                  <a:srgbClr val="000000"/>
                </a:solidFill>
                <a:latin typeface="Arial" pitchFamily="34" charset="0"/>
                <a:ea typeface="Now"/>
                <a:cs typeface="Arial" pitchFamily="34" charset="0"/>
                <a:sym typeface="Now"/>
              </a:rPr>
              <a:t>có</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tốc</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độ</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hoạt</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động</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nhanh</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hiệu</a:t>
            </a:r>
            <a:r>
              <a:rPr lang="en-US" sz="2900" dirty="0">
                <a:solidFill>
                  <a:srgbClr val="000000"/>
                </a:solidFill>
                <a:latin typeface="Arial" pitchFamily="34" charset="0"/>
                <a:ea typeface="Now"/>
                <a:cs typeface="Arial" pitchFamily="34" charset="0"/>
                <a:sym typeface="Now"/>
              </a:rPr>
              <a:t> </a:t>
            </a:r>
            <a:r>
              <a:rPr lang="en-US" sz="2900" dirty="0" err="1">
                <a:solidFill>
                  <a:srgbClr val="000000"/>
                </a:solidFill>
                <a:latin typeface="Arial" pitchFamily="34" charset="0"/>
                <a:ea typeface="Now"/>
                <a:cs typeface="Arial" pitchFamily="34" charset="0"/>
                <a:sym typeface="Now"/>
              </a:rPr>
              <a:t>quả</a:t>
            </a:r>
            <a:r>
              <a:rPr lang="en-US" sz="2900" dirty="0">
                <a:solidFill>
                  <a:srgbClr val="000000"/>
                </a:solidFill>
                <a:latin typeface="Arial" pitchFamily="34" charset="0"/>
                <a:ea typeface="Now"/>
                <a:cs typeface="Arial" pitchFamily="34" charset="0"/>
                <a:sym typeface="Now"/>
              </a:rPr>
              <a:t>.</a:t>
            </a:r>
          </a:p>
          <a:p>
            <a:pPr algn="just">
              <a:lnSpc>
                <a:spcPts val="5104"/>
              </a:lnSpc>
            </a:pPr>
            <a:endParaRPr lang="en-US" sz="2900" dirty="0">
              <a:solidFill>
                <a:srgbClr val="000000"/>
              </a:solidFill>
              <a:latin typeface="Arial" pitchFamily="34" charset="0"/>
              <a:ea typeface="Now"/>
              <a:cs typeface="Arial" pitchFamily="34" charset="0"/>
              <a:sym typeface="Now"/>
            </a:endParaRPr>
          </a:p>
        </p:txBody>
      </p:sp>
      <p:sp>
        <p:nvSpPr>
          <p:cNvPr id="9" name="TextBox 9"/>
          <p:cNvSpPr txBox="1"/>
          <p:nvPr/>
        </p:nvSpPr>
        <p:spPr>
          <a:xfrm>
            <a:off x="1559835" y="2209515"/>
            <a:ext cx="7167209" cy="615553"/>
          </a:xfrm>
          <a:prstGeom prst="rect">
            <a:avLst/>
          </a:prstGeom>
        </p:spPr>
        <p:txBody>
          <a:bodyPr wrap="square" lIns="0" tIns="0" rIns="0" bIns="0" rtlCol="0" anchor="t">
            <a:spAutoFit/>
          </a:bodyPr>
          <a:lstStyle/>
          <a:p>
            <a:pPr algn="l">
              <a:lnSpc>
                <a:spcPts val="4839"/>
              </a:lnSpc>
            </a:pPr>
            <a:r>
              <a:rPr lang="en-US" sz="3999" b="1" spc="251">
                <a:solidFill>
                  <a:srgbClr val="000000"/>
                </a:solidFill>
                <a:latin typeface="Arial" pitchFamily="34" charset="0"/>
                <a:ea typeface="Open Sans Hebrew Bold"/>
                <a:cs typeface="Arial" pitchFamily="34" charset="0"/>
                <a:sym typeface="Open Sans Hebrew Bold"/>
              </a:rPr>
              <a:t>CodeIgniter Framework</a:t>
            </a:r>
          </a:p>
        </p:txBody>
      </p:sp>
      <p:sp>
        <p:nvSpPr>
          <p:cNvPr id="10" name="Freeform 10"/>
          <p:cNvSpPr/>
          <p:nvPr/>
        </p:nvSpPr>
        <p:spPr>
          <a:xfrm>
            <a:off x="16513897" y="8823302"/>
            <a:ext cx="1088823" cy="1052437"/>
          </a:xfrm>
          <a:custGeom>
            <a:avLst/>
            <a:gdLst/>
            <a:ahLst/>
            <a:cxnLst/>
            <a:rect l="l" t="t" r="r" b="b"/>
            <a:pathLst>
              <a:path w="1052437" h="1052437">
                <a:moveTo>
                  <a:pt x="0" y="0"/>
                </a:moveTo>
                <a:lnTo>
                  <a:pt x="1052437" y="0"/>
                </a:lnTo>
                <a:lnTo>
                  <a:pt x="1052437" y="1052437"/>
                </a:lnTo>
                <a:lnTo>
                  <a:pt x="0" y="1052437"/>
                </a:lnTo>
                <a:lnTo>
                  <a:pt x="0" y="0"/>
                </a:lnTo>
                <a:close/>
              </a:path>
            </a:pathLst>
          </a:custGeom>
          <a:blipFill>
            <a:blip r:embed="rId5"/>
            <a:stretch>
              <a:fillRect/>
            </a:stretch>
          </a:blipFill>
        </p:spPr>
      </p:sp>
      <p:sp>
        <p:nvSpPr>
          <p:cNvPr id="11" name="TextBox 11"/>
          <p:cNvSpPr txBox="1"/>
          <p:nvPr/>
        </p:nvSpPr>
        <p:spPr>
          <a:xfrm>
            <a:off x="16910655" y="9191625"/>
            <a:ext cx="267873" cy="551433"/>
          </a:xfrm>
          <a:prstGeom prst="rect">
            <a:avLst/>
          </a:prstGeom>
        </p:spPr>
        <p:txBody>
          <a:bodyPr wrap="square" lIns="0" tIns="0" rIns="0" bIns="0" rtlCol="0" anchor="t">
            <a:spAutoFit/>
          </a:bodyPr>
          <a:lstStyle/>
          <a:p>
            <a:pPr algn="ctr">
              <a:lnSpc>
                <a:spcPts val="4270"/>
              </a:lnSpc>
              <a:spcBef>
                <a:spcPct val="0"/>
              </a:spcBef>
            </a:pPr>
            <a:r>
              <a:rPr lang="en-US" sz="3500">
                <a:solidFill>
                  <a:srgbClr val="004AAD"/>
                </a:solidFill>
                <a:latin typeface="Arial" pitchFamily="34" charset="0"/>
                <a:ea typeface="Now"/>
                <a:cs typeface="Arial" pitchFamily="34" charset="0"/>
                <a:sym typeface="Now"/>
              </a:rPr>
              <a:t>7</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764999" y="514350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sp>
        <p:nvSpPr>
          <p:cNvPr id="3" name="Freeform 3"/>
          <p:cNvSpPr/>
          <p:nvPr/>
        </p:nvSpPr>
        <p:spPr>
          <a:xfrm>
            <a:off x="14012883" y="-3782630"/>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2">
              <a:alphaModFix amt="35000"/>
            </a:blip>
            <a:stretch>
              <a:fillRect/>
            </a:stretch>
          </a:blipFill>
        </p:spPr>
      </p:sp>
      <p:grpSp>
        <p:nvGrpSpPr>
          <p:cNvPr id="4" name="Group 4"/>
          <p:cNvGrpSpPr/>
          <p:nvPr/>
        </p:nvGrpSpPr>
        <p:grpSpPr>
          <a:xfrm>
            <a:off x="4337019" y="1787175"/>
            <a:ext cx="9542063" cy="7404450"/>
            <a:chOff x="0" y="0"/>
            <a:chExt cx="12722751" cy="9872601"/>
          </a:xfrm>
        </p:grpSpPr>
        <p:pic>
          <p:nvPicPr>
            <p:cNvPr id="5" name="Picture 5"/>
            <p:cNvPicPr>
              <a:picLocks noChangeAspect="1"/>
            </p:cNvPicPr>
            <p:nvPr/>
          </p:nvPicPr>
          <p:blipFill>
            <a:blip r:embed="rId3"/>
            <a:srcRect l="16" r="16" b="10603"/>
            <a:stretch>
              <a:fillRect/>
            </a:stretch>
          </p:blipFill>
          <p:spPr>
            <a:xfrm>
              <a:off x="0" y="0"/>
              <a:ext cx="12722751" cy="9872601"/>
            </a:xfrm>
            <a:prstGeom prst="rect">
              <a:avLst/>
            </a:prstGeom>
          </p:spPr>
        </p:pic>
      </p:grpSp>
      <p:sp>
        <p:nvSpPr>
          <p:cNvPr id="6" name="Freeform 6"/>
          <p:cNvSpPr/>
          <p:nvPr/>
        </p:nvSpPr>
        <p:spPr>
          <a:xfrm>
            <a:off x="-5537785" y="1225372"/>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4">
              <a:alphaModFix amt="35000"/>
            </a:blip>
            <a:stretch>
              <a:fillRect/>
            </a:stretch>
          </a:blipFill>
        </p:spPr>
      </p:sp>
      <p:sp>
        <p:nvSpPr>
          <p:cNvPr id="7" name="TextBox 7"/>
          <p:cNvSpPr txBox="1"/>
          <p:nvPr/>
        </p:nvSpPr>
        <p:spPr>
          <a:xfrm>
            <a:off x="633526" y="634077"/>
            <a:ext cx="12991571" cy="877291"/>
          </a:xfrm>
          <a:prstGeom prst="rect">
            <a:avLst/>
          </a:prstGeom>
        </p:spPr>
        <p:txBody>
          <a:bodyPr lIns="0" tIns="0" rIns="0" bIns="0" rtlCol="0" anchor="t">
            <a:spAutoFit/>
          </a:bodyPr>
          <a:lstStyle/>
          <a:p>
            <a:pPr marL="0" lvl="0" indent="0" algn="l">
              <a:lnSpc>
                <a:spcPts val="7320"/>
              </a:lnSpc>
              <a:spcBef>
                <a:spcPct val="0"/>
              </a:spcBef>
            </a:pPr>
            <a:r>
              <a:rPr lang="en-US" sz="6000" b="1" u="none" strike="noStrike">
                <a:solidFill>
                  <a:srgbClr val="004AAD"/>
                </a:solidFill>
                <a:latin typeface="Arial" pitchFamily="34" charset="0"/>
                <a:ea typeface="Now Bold"/>
                <a:cs typeface="Arial" pitchFamily="34" charset="0"/>
                <a:sym typeface="Now Bold"/>
              </a:rPr>
              <a:t>3-PHÂN TÍCH HỆ THỐNG</a:t>
            </a:r>
          </a:p>
        </p:txBody>
      </p:sp>
      <p:sp>
        <p:nvSpPr>
          <p:cNvPr id="8" name="TextBox 8"/>
          <p:cNvSpPr txBox="1"/>
          <p:nvPr/>
        </p:nvSpPr>
        <p:spPr>
          <a:xfrm>
            <a:off x="6377670" y="9262247"/>
            <a:ext cx="5978369" cy="410369"/>
          </a:xfrm>
          <a:prstGeom prst="rect">
            <a:avLst/>
          </a:prstGeom>
        </p:spPr>
        <p:txBody>
          <a:bodyPr lIns="0" tIns="0" rIns="0" bIns="0" rtlCol="0" anchor="t">
            <a:spAutoFit/>
          </a:bodyPr>
          <a:lstStyle/>
          <a:p>
            <a:pPr algn="just">
              <a:lnSpc>
                <a:spcPts val="3221"/>
              </a:lnSpc>
            </a:pPr>
            <a:r>
              <a:rPr lang="en-US" sz="2640" dirty="0" smtClean="0">
                <a:solidFill>
                  <a:srgbClr val="000000"/>
                </a:solidFill>
                <a:latin typeface="Arial" pitchFamily="34" charset="0"/>
                <a:ea typeface="Now"/>
                <a:cs typeface="Arial" pitchFamily="34" charset="0"/>
                <a:sym typeface="Now"/>
              </a:rPr>
              <a:t>USECASE </a:t>
            </a:r>
            <a:r>
              <a:rPr lang="en-US" sz="2640" dirty="0">
                <a:solidFill>
                  <a:srgbClr val="000000"/>
                </a:solidFill>
                <a:latin typeface="Arial" pitchFamily="34" charset="0"/>
                <a:ea typeface="Now"/>
                <a:cs typeface="Arial" pitchFamily="34" charset="0"/>
                <a:sym typeface="Now"/>
              </a:rPr>
              <a:t>CỦA HỆ THỐNG</a:t>
            </a:r>
          </a:p>
        </p:txBody>
      </p:sp>
      <p:sp>
        <p:nvSpPr>
          <p:cNvPr id="9" name="Freeform 9"/>
          <p:cNvSpPr/>
          <p:nvPr/>
        </p:nvSpPr>
        <p:spPr>
          <a:xfrm>
            <a:off x="16486967" y="8849472"/>
            <a:ext cx="1106298" cy="1106298"/>
          </a:xfrm>
          <a:custGeom>
            <a:avLst/>
            <a:gdLst/>
            <a:ahLst/>
            <a:cxnLst/>
            <a:rect l="l" t="t" r="r" b="b"/>
            <a:pathLst>
              <a:path w="1106298" h="1106298">
                <a:moveTo>
                  <a:pt x="0" y="0"/>
                </a:moveTo>
                <a:lnTo>
                  <a:pt x="1106298" y="0"/>
                </a:lnTo>
                <a:lnTo>
                  <a:pt x="1106298" y="1106298"/>
                </a:lnTo>
                <a:lnTo>
                  <a:pt x="0" y="1106298"/>
                </a:lnTo>
                <a:lnTo>
                  <a:pt x="0" y="0"/>
                </a:lnTo>
                <a:close/>
              </a:path>
            </a:pathLst>
          </a:custGeom>
          <a:blipFill>
            <a:blip r:embed="rId5"/>
            <a:stretch>
              <a:fillRect/>
            </a:stretch>
          </a:blipFill>
        </p:spPr>
      </p:sp>
      <p:sp>
        <p:nvSpPr>
          <p:cNvPr id="10" name="TextBox 10"/>
          <p:cNvSpPr txBox="1"/>
          <p:nvPr/>
        </p:nvSpPr>
        <p:spPr>
          <a:xfrm>
            <a:off x="16909782" y="9191625"/>
            <a:ext cx="260668" cy="534035"/>
          </a:xfrm>
          <a:prstGeom prst="rect">
            <a:avLst/>
          </a:prstGeom>
        </p:spPr>
        <p:txBody>
          <a:bodyPr lIns="0" tIns="0" rIns="0" bIns="0" rtlCol="0" anchor="t">
            <a:spAutoFit/>
          </a:bodyPr>
          <a:lstStyle/>
          <a:p>
            <a:pPr algn="ctr">
              <a:lnSpc>
                <a:spcPts val="4270"/>
              </a:lnSpc>
              <a:spcBef>
                <a:spcPct val="0"/>
              </a:spcBef>
            </a:pPr>
            <a:r>
              <a:rPr lang="en-US" sz="3500">
                <a:solidFill>
                  <a:srgbClr val="004AAD"/>
                </a:solidFill>
                <a:latin typeface="Arial" pitchFamily="34" charset="0"/>
                <a:ea typeface="Now"/>
                <a:cs typeface="Arial" pitchFamily="34" charset="0"/>
                <a:sym typeface="Now"/>
              </a:rPr>
              <a:t>8</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820</Words>
  <Application>Microsoft Office PowerPoint</Application>
  <PresentationFormat>Custom</PresentationFormat>
  <Paragraphs>109</Paragraphs>
  <Slides>21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Calibri</vt:lpstr>
      <vt:lpstr>AẢ</vt:lpstr>
      <vt:lpstr>Open Sauce Bold</vt:lpstr>
      <vt:lpstr>Now Bold</vt:lpstr>
      <vt:lpstr>Arial</vt:lpstr>
      <vt:lpstr>Times New Roman</vt:lpstr>
      <vt:lpstr>Now Medium</vt:lpstr>
      <vt:lpstr>Open Sans Hebrew Bold</vt:lpstr>
      <vt:lpstr>Now</vt:lpstr>
      <vt:lpstr>Cabin Medium</vt:lpstr>
      <vt:lpstr>DejaVu Serif Bold</vt:lpstr>
      <vt:lpstr>DejaVu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Modern Clean Minimalism Presentation</dc:title>
  <dc:creator>KHANH BANG</dc:creator>
  <cp:lastModifiedBy>Administrator</cp:lastModifiedBy>
  <cp:revision>9</cp:revision>
  <dcterms:created xsi:type="dcterms:W3CDTF">2006-08-16T00:00:00Z</dcterms:created>
  <dcterms:modified xsi:type="dcterms:W3CDTF">2025-01-13T04:34:49Z</dcterms:modified>
  <dc:identifier>DAGb9t--l_k</dc:identifier>
</cp:coreProperties>
</file>